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8288000" cy="10287000"/>
  <p:notesSz cx="6858000" cy="9144000"/>
  <p:embeddedFontLst>
    <p:embeddedFont>
      <p:font typeface="League Spartan" panose="020B0604020202020204" charset="0"/>
      <p:regular r:id="rId16"/>
    </p:embeddedFont>
    <p:embeddedFont>
      <p:font typeface="Libre Baskerville" panose="02000000000000000000" pitchFamily="2" charset="0"/>
      <p:regular r:id="rId17"/>
    </p:embeddedFont>
    <p:embeddedFont>
      <p:font typeface="Libre Baskerville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16E6D-FDC9-41A2-87B1-DCB046BEAF3D}" v="1" dt="2024-06-24T15:04:21.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638" autoAdjust="0"/>
  </p:normalViewPr>
  <p:slideViewPr>
    <p:cSldViewPr>
      <p:cViewPr varScale="1">
        <p:scale>
          <a:sx n="32" d="100"/>
          <a:sy n="32" d="100"/>
        </p:scale>
        <p:origin x="13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gpen, Marcus" userId="cf2c4a26-440f-4e16-acb6-0d9452d78a60" providerId="ADAL" clId="{7B316E6D-FDC9-41A2-87B1-DCB046BEAF3D}"/>
    <pc:docChg chg="undo custSel addSld modSld sldOrd">
      <pc:chgData name="Thigpen, Marcus" userId="cf2c4a26-440f-4e16-acb6-0d9452d78a60" providerId="ADAL" clId="{7B316E6D-FDC9-41A2-87B1-DCB046BEAF3D}" dt="2024-06-24T15:13:08.641" v="140" actId="20577"/>
      <pc:docMkLst>
        <pc:docMk/>
      </pc:docMkLst>
      <pc:sldChg chg="modNotesTx">
        <pc:chgData name="Thigpen, Marcus" userId="cf2c4a26-440f-4e16-acb6-0d9452d78a60" providerId="ADAL" clId="{7B316E6D-FDC9-41A2-87B1-DCB046BEAF3D}" dt="2024-06-24T14:50:32.741" v="1" actId="20577"/>
        <pc:sldMkLst>
          <pc:docMk/>
          <pc:sldMk cId="0" sldId="256"/>
        </pc:sldMkLst>
      </pc:sldChg>
      <pc:sldChg chg="modNotesTx">
        <pc:chgData name="Thigpen, Marcus" userId="cf2c4a26-440f-4e16-acb6-0d9452d78a60" providerId="ADAL" clId="{7B316E6D-FDC9-41A2-87B1-DCB046BEAF3D}" dt="2024-06-24T14:53:26.960" v="2"/>
        <pc:sldMkLst>
          <pc:docMk/>
          <pc:sldMk cId="0" sldId="257"/>
        </pc:sldMkLst>
      </pc:sldChg>
      <pc:sldChg chg="modSp mod modNotesTx">
        <pc:chgData name="Thigpen, Marcus" userId="cf2c4a26-440f-4e16-acb6-0d9452d78a60" providerId="ADAL" clId="{7B316E6D-FDC9-41A2-87B1-DCB046BEAF3D}" dt="2024-06-24T15:06:58.584" v="118" actId="14100"/>
        <pc:sldMkLst>
          <pc:docMk/>
          <pc:sldMk cId="0" sldId="258"/>
        </pc:sldMkLst>
        <pc:spChg chg="mod">
          <ac:chgData name="Thigpen, Marcus" userId="cf2c4a26-440f-4e16-acb6-0d9452d78a60" providerId="ADAL" clId="{7B316E6D-FDC9-41A2-87B1-DCB046BEAF3D}" dt="2024-06-24T15:06:58.584" v="118" actId="14100"/>
          <ac:spMkLst>
            <pc:docMk/>
            <pc:sldMk cId="0" sldId="258"/>
            <ac:spMk id="4" creationId="{00000000-0000-0000-0000-000000000000}"/>
          </ac:spMkLst>
        </pc:spChg>
      </pc:sldChg>
      <pc:sldChg chg="modSp mod modNotesTx">
        <pc:chgData name="Thigpen, Marcus" userId="cf2c4a26-440f-4e16-acb6-0d9452d78a60" providerId="ADAL" clId="{7B316E6D-FDC9-41A2-87B1-DCB046BEAF3D}" dt="2024-06-24T15:08:00.181" v="121" actId="207"/>
        <pc:sldMkLst>
          <pc:docMk/>
          <pc:sldMk cId="0" sldId="259"/>
        </pc:sldMkLst>
        <pc:spChg chg="mod">
          <ac:chgData name="Thigpen, Marcus" userId="cf2c4a26-440f-4e16-acb6-0d9452d78a60" providerId="ADAL" clId="{7B316E6D-FDC9-41A2-87B1-DCB046BEAF3D}" dt="2024-06-24T15:08:00.181" v="121" actId="207"/>
          <ac:spMkLst>
            <pc:docMk/>
            <pc:sldMk cId="0" sldId="259"/>
            <ac:spMk id="4" creationId="{00000000-0000-0000-0000-000000000000}"/>
          </ac:spMkLst>
        </pc:spChg>
      </pc:sldChg>
      <pc:sldChg chg="modSp mod modNotesTx">
        <pc:chgData name="Thigpen, Marcus" userId="cf2c4a26-440f-4e16-acb6-0d9452d78a60" providerId="ADAL" clId="{7B316E6D-FDC9-41A2-87B1-DCB046BEAF3D}" dt="2024-06-24T14:56:38.209" v="7"/>
        <pc:sldMkLst>
          <pc:docMk/>
          <pc:sldMk cId="0" sldId="260"/>
        </pc:sldMkLst>
        <pc:spChg chg="mod">
          <ac:chgData name="Thigpen, Marcus" userId="cf2c4a26-440f-4e16-acb6-0d9452d78a60" providerId="ADAL" clId="{7B316E6D-FDC9-41A2-87B1-DCB046BEAF3D}" dt="2024-06-24T14:55:38.822" v="6" actId="1076"/>
          <ac:spMkLst>
            <pc:docMk/>
            <pc:sldMk cId="0" sldId="260"/>
            <ac:spMk id="7" creationId="{00000000-0000-0000-0000-000000000000}"/>
          </ac:spMkLst>
        </pc:spChg>
      </pc:sldChg>
      <pc:sldChg chg="modNotesTx">
        <pc:chgData name="Thigpen, Marcus" userId="cf2c4a26-440f-4e16-acb6-0d9452d78a60" providerId="ADAL" clId="{7B316E6D-FDC9-41A2-87B1-DCB046BEAF3D}" dt="2024-06-24T15:13:01.184" v="136" actId="20577"/>
        <pc:sldMkLst>
          <pc:docMk/>
          <pc:sldMk cId="0" sldId="261"/>
        </pc:sldMkLst>
      </pc:sldChg>
      <pc:sldChg chg="modSp mod modNotesTx">
        <pc:chgData name="Thigpen, Marcus" userId="cf2c4a26-440f-4e16-acb6-0d9452d78a60" providerId="ADAL" clId="{7B316E6D-FDC9-41A2-87B1-DCB046BEAF3D}" dt="2024-06-24T15:09:37.785" v="122" actId="14100"/>
        <pc:sldMkLst>
          <pc:docMk/>
          <pc:sldMk cId="0" sldId="262"/>
        </pc:sldMkLst>
        <pc:spChg chg="mod">
          <ac:chgData name="Thigpen, Marcus" userId="cf2c4a26-440f-4e16-acb6-0d9452d78a60" providerId="ADAL" clId="{7B316E6D-FDC9-41A2-87B1-DCB046BEAF3D}" dt="2024-06-24T15:09:37.785" v="122" actId="14100"/>
          <ac:spMkLst>
            <pc:docMk/>
            <pc:sldMk cId="0" sldId="262"/>
            <ac:spMk id="3" creationId="{00000000-0000-0000-0000-000000000000}"/>
          </ac:spMkLst>
        </pc:spChg>
      </pc:sldChg>
      <pc:sldChg chg="modNotesTx">
        <pc:chgData name="Thigpen, Marcus" userId="cf2c4a26-440f-4e16-acb6-0d9452d78a60" providerId="ADAL" clId="{7B316E6D-FDC9-41A2-87B1-DCB046BEAF3D}" dt="2024-06-24T14:59:34.581" v="10"/>
        <pc:sldMkLst>
          <pc:docMk/>
          <pc:sldMk cId="0" sldId="263"/>
        </pc:sldMkLst>
      </pc:sldChg>
      <pc:sldChg chg="modNotesTx">
        <pc:chgData name="Thigpen, Marcus" userId="cf2c4a26-440f-4e16-acb6-0d9452d78a60" providerId="ADAL" clId="{7B316E6D-FDC9-41A2-87B1-DCB046BEAF3D}" dt="2024-06-24T15:00:28.783" v="11"/>
        <pc:sldMkLst>
          <pc:docMk/>
          <pc:sldMk cId="0" sldId="264"/>
        </pc:sldMkLst>
      </pc:sldChg>
      <pc:sldChg chg="modNotesTx">
        <pc:chgData name="Thigpen, Marcus" userId="cf2c4a26-440f-4e16-acb6-0d9452d78a60" providerId="ADAL" clId="{7B316E6D-FDC9-41A2-87B1-DCB046BEAF3D}" dt="2024-06-24T15:01:15.483" v="12"/>
        <pc:sldMkLst>
          <pc:docMk/>
          <pc:sldMk cId="0" sldId="265"/>
        </pc:sldMkLst>
      </pc:sldChg>
      <pc:sldChg chg="addSp delSp modSp mod ord modNotesTx">
        <pc:chgData name="Thigpen, Marcus" userId="cf2c4a26-440f-4e16-acb6-0d9452d78a60" providerId="ADAL" clId="{7B316E6D-FDC9-41A2-87B1-DCB046BEAF3D}" dt="2024-06-24T15:13:08.641" v="140" actId="20577"/>
        <pc:sldMkLst>
          <pc:docMk/>
          <pc:sldMk cId="0" sldId="266"/>
        </pc:sldMkLst>
        <pc:spChg chg="del">
          <ac:chgData name="Thigpen, Marcus" userId="cf2c4a26-440f-4e16-acb6-0d9452d78a60" providerId="ADAL" clId="{7B316E6D-FDC9-41A2-87B1-DCB046BEAF3D}" dt="2024-06-24T15:04:13.213" v="15" actId="478"/>
          <ac:spMkLst>
            <pc:docMk/>
            <pc:sldMk cId="0" sldId="266"/>
            <ac:spMk id="3" creationId="{00000000-0000-0000-0000-000000000000}"/>
          </ac:spMkLst>
        </pc:spChg>
        <pc:spChg chg="mod">
          <ac:chgData name="Thigpen, Marcus" userId="cf2c4a26-440f-4e16-acb6-0d9452d78a60" providerId="ADAL" clId="{7B316E6D-FDC9-41A2-87B1-DCB046BEAF3D}" dt="2024-06-24T15:04:31.242" v="29" actId="20577"/>
          <ac:spMkLst>
            <pc:docMk/>
            <pc:sldMk cId="0" sldId="266"/>
            <ac:spMk id="4" creationId="{00000000-0000-0000-0000-000000000000}"/>
          </ac:spMkLst>
        </pc:spChg>
        <pc:spChg chg="mod">
          <ac:chgData name="Thigpen, Marcus" userId="cf2c4a26-440f-4e16-acb6-0d9452d78a60" providerId="ADAL" clId="{7B316E6D-FDC9-41A2-87B1-DCB046BEAF3D}" dt="2024-06-24T15:05:44.422" v="114" actId="20577"/>
          <ac:spMkLst>
            <pc:docMk/>
            <pc:sldMk cId="0" sldId="266"/>
            <ac:spMk id="5" creationId="{00000000-0000-0000-0000-000000000000}"/>
          </ac:spMkLst>
        </pc:spChg>
        <pc:picChg chg="add mod">
          <ac:chgData name="Thigpen, Marcus" userId="cf2c4a26-440f-4e16-acb6-0d9452d78a60" providerId="ADAL" clId="{7B316E6D-FDC9-41A2-87B1-DCB046BEAF3D}" dt="2024-06-24T15:04:38.787" v="31" actId="1076"/>
          <ac:picMkLst>
            <pc:docMk/>
            <pc:sldMk cId="0" sldId="266"/>
            <ac:picMk id="7" creationId="{BC824A95-D645-512B-E4E9-9BFBCE1C9D86}"/>
          </ac:picMkLst>
        </pc:picChg>
      </pc:sldChg>
      <pc:sldChg chg="add">
        <pc:chgData name="Thigpen, Marcus" userId="cf2c4a26-440f-4e16-acb6-0d9452d78a60" providerId="ADAL" clId="{7B316E6D-FDC9-41A2-87B1-DCB046BEAF3D}" dt="2024-06-24T15:03:12.763" v="14" actId="2890"/>
        <pc:sldMkLst>
          <pc:docMk/>
          <pc:sldMk cId="3169499919"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51713-8E4C-411A-AE36-134E32CABF44}"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64484-56E2-4D2B-BC1C-EB6D90CF8EA9}" type="slidenum">
              <a:rPr lang="en-US" smtClean="0"/>
              <a:t>‹#›</a:t>
            </a:fld>
            <a:endParaRPr lang="en-US"/>
          </a:p>
        </p:txBody>
      </p:sp>
    </p:spTree>
    <p:extLst>
      <p:ext uri="{BB962C8B-B14F-4D97-AF65-F5344CB8AC3E}">
        <p14:creationId xmlns:p14="http://schemas.microsoft.com/office/powerpoint/2010/main" val="420379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presentation on career development counseling for Li Mei, a Taiwanese-American sophomore at Chapman University. Today, we will be exploring how Holland’s Career Theory can be applied to help Li Mei navigate her career development journey. We will discuss her unique background, the challenges she faces, and how we can leverage Holland's theory to identify suitable career paths for her. Additionally, we will address important contextual issues such as cultural expectations and mental health concerns, providing a comprehensive approach to her career counseling. </a:t>
            </a:r>
          </a:p>
        </p:txBody>
      </p:sp>
      <p:sp>
        <p:nvSpPr>
          <p:cNvPr id="4" name="Slide Number Placeholder 3"/>
          <p:cNvSpPr>
            <a:spLocks noGrp="1"/>
          </p:cNvSpPr>
          <p:nvPr>
            <p:ph type="sldNum" sz="quarter" idx="5"/>
          </p:nvPr>
        </p:nvSpPr>
        <p:spPr/>
        <p:txBody>
          <a:bodyPr/>
          <a:lstStyle/>
          <a:p>
            <a:fld id="{58E64484-56E2-4D2B-BC1C-EB6D90CF8EA9}" type="slidenum">
              <a:rPr lang="en-US" smtClean="0"/>
              <a:t>1</a:t>
            </a:fld>
            <a:endParaRPr lang="en-US"/>
          </a:p>
        </p:txBody>
      </p:sp>
    </p:spTree>
    <p:extLst>
      <p:ext uri="{BB962C8B-B14F-4D97-AF65-F5344CB8AC3E}">
        <p14:creationId xmlns:p14="http://schemas.microsoft.com/office/powerpoint/2010/main" val="228621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assessment tools like the Strong Interest Inventory (SII) and the Myers-Briggs Type Indicator (MBTI) will significantly benefit Li Mei's career development process. The SII assesses interests across various occupational areas, providing insights into career preferences that align with her passions and strengths (Niles &amp; Harris-Bowlsbey, 2016). Similarly, the MBTI identifies Li Mei's personality type based on dimensions such as extraversion/introversion and thinking/feeling, offering valuable insights into her work style and interpersonal preferences (Savickas, 2011). Together, these assessments help in matching Li Mei with suitable career paths that resonate with her interests and personality, enhancing her career satisfaction and success.</a:t>
            </a:r>
          </a:p>
        </p:txBody>
      </p:sp>
      <p:sp>
        <p:nvSpPr>
          <p:cNvPr id="4" name="Slide Number Placeholder 3"/>
          <p:cNvSpPr>
            <a:spLocks noGrp="1"/>
          </p:cNvSpPr>
          <p:nvPr>
            <p:ph type="sldNum" sz="quarter" idx="5"/>
          </p:nvPr>
        </p:nvSpPr>
        <p:spPr/>
        <p:txBody>
          <a:bodyPr/>
          <a:lstStyle/>
          <a:p>
            <a:fld id="{58E64484-56E2-4D2B-BC1C-EB6D90CF8EA9}" type="slidenum">
              <a:rPr lang="en-US" smtClean="0"/>
              <a:t>10</a:t>
            </a:fld>
            <a:endParaRPr lang="en-US"/>
          </a:p>
        </p:txBody>
      </p:sp>
    </p:spTree>
    <p:extLst>
      <p:ext uri="{BB962C8B-B14F-4D97-AF65-F5344CB8AC3E}">
        <p14:creationId xmlns:p14="http://schemas.microsoft.com/office/powerpoint/2010/main" val="368730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confidentiality is paramount in Li Mei’s counseling to build trust and create a safe environment for exploration (NCDA, 2015). Adhering to National Career Development Association (NCDA) standards ensures that Li Mei’s personal information remains protected, fostering an atmosphere where she can openly discuss her career concerns (Niles &amp; Harris-Bowlsbey, 2016). Additionally, upholding these standards involves respecting Li Mei’s autonomy, allowing her to make informed decisions about her career development journey (Savickas, 2011). Providing clear and thorough explanations of the counseling process and obtaining her informed consent at each stage are integral to promoting her active involvement and empowerment in decision-making.</a:t>
            </a:r>
          </a:p>
        </p:txBody>
      </p:sp>
      <p:sp>
        <p:nvSpPr>
          <p:cNvPr id="4" name="Slide Number Placeholder 3"/>
          <p:cNvSpPr>
            <a:spLocks noGrp="1"/>
          </p:cNvSpPr>
          <p:nvPr>
            <p:ph type="sldNum" sz="quarter" idx="5"/>
          </p:nvPr>
        </p:nvSpPr>
        <p:spPr/>
        <p:txBody>
          <a:bodyPr/>
          <a:lstStyle/>
          <a:p>
            <a:fld id="{58E64484-56E2-4D2B-BC1C-EB6D90CF8EA9}" type="slidenum">
              <a:rPr lang="en-US" smtClean="0"/>
              <a:t>11</a:t>
            </a:fld>
            <a:endParaRPr lang="en-US"/>
          </a:p>
        </p:txBody>
      </p:sp>
    </p:spTree>
    <p:extLst>
      <p:ext uri="{BB962C8B-B14F-4D97-AF65-F5344CB8AC3E}">
        <p14:creationId xmlns:p14="http://schemas.microsoft.com/office/powerpoint/2010/main" val="394004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guiding Li Mei through her career development involves a holistic approach that considers her unique circumstances and aspirations. By applying Holland’s Career Theory, conducting thorough initial assessments, and using appropriate assessment tools, we </a:t>
            </a:r>
            <a:r>
              <a:rPr lang="en-US"/>
              <a:t>can tailor </a:t>
            </a:r>
            <a:r>
              <a:rPr lang="en-US" dirty="0"/>
              <a:t>counseling to her specific needs. Upholding ethical principles such as confidentiality and ensuring she understands her autonomy are critical for building trust and fostering her active engagement. Moving forward, the goal is to empower Li Mei in making informed career decisions and supporting her journey towards personal and professional fulfillment.</a:t>
            </a:r>
          </a:p>
        </p:txBody>
      </p:sp>
      <p:sp>
        <p:nvSpPr>
          <p:cNvPr id="4" name="Slide Number Placeholder 3"/>
          <p:cNvSpPr>
            <a:spLocks noGrp="1"/>
          </p:cNvSpPr>
          <p:nvPr>
            <p:ph type="sldNum" sz="quarter" idx="5"/>
          </p:nvPr>
        </p:nvSpPr>
        <p:spPr/>
        <p:txBody>
          <a:bodyPr/>
          <a:lstStyle/>
          <a:p>
            <a:fld id="{58E64484-56E2-4D2B-BC1C-EB6D90CF8EA9}" type="slidenum">
              <a:rPr lang="en-US" smtClean="0"/>
              <a:t>12</a:t>
            </a:fld>
            <a:endParaRPr lang="en-US"/>
          </a:p>
        </p:txBody>
      </p:sp>
    </p:spTree>
    <p:extLst>
      <p:ext uri="{BB962C8B-B14F-4D97-AF65-F5344CB8AC3E}">
        <p14:creationId xmlns:p14="http://schemas.microsoft.com/office/powerpoint/2010/main" val="188755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 Mei is a 19-year-old Taiwanese-American female and a sophomore at Chapman University. Understanding her basic demographics is essential for contextualizing her career development journey, as demographic factors play a significant role in shaping an individual's career choices and opportunities (Brown &amp; Lent, 2013). Her cultural background, age, and educational status influence her experiences, expectations, and the challenges she faces (Niles &amp; Harris-Bowlsbey, 2016). Considering these factors allows us to provide more personalized and effective career counseling, tailored to her unique needs and circumstances. This approach aligns with the principles outlined in career development theories and practices (Savickas, 2011).</a:t>
            </a:r>
          </a:p>
        </p:txBody>
      </p:sp>
      <p:sp>
        <p:nvSpPr>
          <p:cNvPr id="4" name="Slide Number Placeholder 3"/>
          <p:cNvSpPr>
            <a:spLocks noGrp="1"/>
          </p:cNvSpPr>
          <p:nvPr>
            <p:ph type="sldNum" sz="quarter" idx="5"/>
          </p:nvPr>
        </p:nvSpPr>
        <p:spPr/>
        <p:txBody>
          <a:bodyPr/>
          <a:lstStyle/>
          <a:p>
            <a:fld id="{58E64484-56E2-4D2B-BC1C-EB6D90CF8EA9}" type="slidenum">
              <a:rPr lang="en-US" smtClean="0"/>
              <a:t>2</a:t>
            </a:fld>
            <a:endParaRPr lang="en-US"/>
          </a:p>
        </p:txBody>
      </p:sp>
    </p:spTree>
    <p:extLst>
      <p:ext uri="{BB962C8B-B14F-4D97-AF65-F5344CB8AC3E}">
        <p14:creationId xmlns:p14="http://schemas.microsoft.com/office/powerpoint/2010/main" val="135393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 Mei had a commendable academic and extracurricular record in high school, with a 3.2 GPA and involvement in various activities, indicating her potential and commitment. Despite this, she is currently struggling to choose a major, a critical aspect of her career development (Niles &amp; Harris-Bowlsbey, 2016). Selecting a major is a significant decision that influences future career opportunities and personal fulfillment (Savickas, 2011). Her difficulty in making this decision may be exacerbated by external pressures and internal conflicts, common among college students navigating complex family expectations and personal aspirations (Brown &amp; Lent, 2013). Understanding these dynamics is essential for effective career counseling.</a:t>
            </a:r>
          </a:p>
        </p:txBody>
      </p:sp>
      <p:sp>
        <p:nvSpPr>
          <p:cNvPr id="4" name="Slide Number Placeholder 3"/>
          <p:cNvSpPr>
            <a:spLocks noGrp="1"/>
          </p:cNvSpPr>
          <p:nvPr>
            <p:ph type="sldNum" sz="quarter" idx="5"/>
          </p:nvPr>
        </p:nvSpPr>
        <p:spPr/>
        <p:txBody>
          <a:bodyPr/>
          <a:lstStyle/>
          <a:p>
            <a:fld id="{58E64484-56E2-4D2B-BC1C-EB6D90CF8EA9}" type="slidenum">
              <a:rPr lang="en-US" smtClean="0"/>
              <a:t>3</a:t>
            </a:fld>
            <a:endParaRPr lang="en-US"/>
          </a:p>
        </p:txBody>
      </p:sp>
    </p:spTree>
    <p:extLst>
      <p:ext uri="{BB962C8B-B14F-4D97-AF65-F5344CB8AC3E}">
        <p14:creationId xmlns:p14="http://schemas.microsoft.com/office/powerpoint/2010/main" val="102300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 Mei is seeking career counseling due to a combination of external pressures, such as family expectations, and internal struggles, including health issues and feelings of inadequacy. Family expectations can significantly impact career decisions, particularly in cultures that emphasize academic and professional success (Brown &amp; Lent, 2013). Additionally, her internal struggles, such as frequent headaches and feelings of inadequacy, suggest underlying mental health concerns that can hinder her career development (Niles &amp; Harris-Bowlsbey, 2016). Addressing both external and internal factors is crucial in providing comprehensive career counseling that supports her overall well-being and career satisfaction (Savickas, 2011).</a:t>
            </a:r>
          </a:p>
        </p:txBody>
      </p:sp>
      <p:sp>
        <p:nvSpPr>
          <p:cNvPr id="4" name="Slide Number Placeholder 3"/>
          <p:cNvSpPr>
            <a:spLocks noGrp="1"/>
          </p:cNvSpPr>
          <p:nvPr>
            <p:ph type="sldNum" sz="quarter" idx="5"/>
          </p:nvPr>
        </p:nvSpPr>
        <p:spPr/>
        <p:txBody>
          <a:bodyPr/>
          <a:lstStyle/>
          <a:p>
            <a:fld id="{58E64484-56E2-4D2B-BC1C-EB6D90CF8EA9}" type="slidenum">
              <a:rPr lang="en-US" smtClean="0"/>
              <a:t>4</a:t>
            </a:fld>
            <a:endParaRPr lang="en-US"/>
          </a:p>
        </p:txBody>
      </p:sp>
    </p:spTree>
    <p:extLst>
      <p:ext uri="{BB962C8B-B14F-4D97-AF65-F5344CB8AC3E}">
        <p14:creationId xmlns:p14="http://schemas.microsoft.com/office/powerpoint/2010/main" val="229085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 Mei faces significant mental health challenges and cultural pressures that need to be addressed through culturally sensitive counseling. Cultural pressures, especially in Asian-American communities, often emphasize academic excellence and can contribute to stress and anxiety (Brown &amp; Lent, 2013). Addressing these pressures requires a culturally competent approach that respects her background and values (Sue &amp; Sue, 2016). Additionally, incorporating mental health resources is essential for supporting her overall well-being, as mental health significantly impacts career development and decision-making (Niles &amp; Harris-Bowlsbey, 2016). A comprehensive approach that integrates cultural sensitivity and mental health support will be crucial for Li Mei’s career counseling.</a:t>
            </a:r>
          </a:p>
        </p:txBody>
      </p:sp>
      <p:sp>
        <p:nvSpPr>
          <p:cNvPr id="4" name="Slide Number Placeholder 3"/>
          <p:cNvSpPr>
            <a:spLocks noGrp="1"/>
          </p:cNvSpPr>
          <p:nvPr>
            <p:ph type="sldNum" sz="quarter" idx="5"/>
          </p:nvPr>
        </p:nvSpPr>
        <p:spPr/>
        <p:txBody>
          <a:bodyPr/>
          <a:lstStyle/>
          <a:p>
            <a:fld id="{58E64484-56E2-4D2B-BC1C-EB6D90CF8EA9}" type="slidenum">
              <a:rPr lang="en-US" smtClean="0"/>
              <a:t>5</a:t>
            </a:fld>
            <a:endParaRPr lang="en-US"/>
          </a:p>
        </p:txBody>
      </p:sp>
    </p:spTree>
    <p:extLst>
      <p:ext uri="{BB962C8B-B14F-4D97-AF65-F5344CB8AC3E}">
        <p14:creationId xmlns:p14="http://schemas.microsoft.com/office/powerpoint/2010/main" val="382680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Holland’s Career Theory posits that career satisfaction is highest when there is a good match between an individual’s personality type and their work environment (Holland, 1997). According to Holland, there are six personality types (Realistic, Investigative, Artistic, Social, Enterprising, Conventional - RIASEC), and identifying Li Mei's type can help in finding compatible career paths. This theory will guide the approach to helping Li Mei by assessing her personality and aligning it with potential work environments, thereby enhancing her job satisfaction and career success (Niles &amp; Harris-Bowlsbey, 2016). Using this framework, we can better understand her strengths, interests, and potential career options.</a:t>
            </a:r>
          </a:p>
        </p:txBody>
      </p:sp>
      <p:sp>
        <p:nvSpPr>
          <p:cNvPr id="4" name="Slide Number Placeholder 3"/>
          <p:cNvSpPr>
            <a:spLocks noGrp="1"/>
          </p:cNvSpPr>
          <p:nvPr>
            <p:ph type="sldNum" sz="quarter" idx="5"/>
          </p:nvPr>
        </p:nvSpPr>
        <p:spPr/>
        <p:txBody>
          <a:bodyPr/>
          <a:lstStyle/>
          <a:p>
            <a:fld id="{58E64484-56E2-4D2B-BC1C-EB6D90CF8EA9}" type="slidenum">
              <a:rPr lang="en-US" smtClean="0"/>
              <a:t>6</a:t>
            </a:fld>
            <a:endParaRPr lang="en-US"/>
          </a:p>
        </p:txBody>
      </p:sp>
    </p:spTree>
    <p:extLst>
      <p:ext uri="{BB962C8B-B14F-4D97-AF65-F5344CB8AC3E}">
        <p14:creationId xmlns:p14="http://schemas.microsoft.com/office/powerpoint/2010/main" val="426319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applying Holland’s theory, we can assess Li Mei’s personality type using the RIASEC model, which categorizes individuals into six personality types: Realistic, Investigative, Artistic, Social, Enterprising, and Conventional (Holland, 1997). This assessment will help identify career options that align with her personality, increasing the likelihood of career satisfaction and success. Additionally, understanding her personality type enables us to develop strategies tailored to her unique strengths and preferences, enhancing her self-efficacy and decision-making abilities (Niles &amp; Harris-Bowlsbey, 2016). These strategies may include personalized career counseling, targeted skill development, and decision-making support to empower Li Mei in her career journey.</a:t>
            </a:r>
          </a:p>
        </p:txBody>
      </p:sp>
      <p:sp>
        <p:nvSpPr>
          <p:cNvPr id="4" name="Slide Number Placeholder 3"/>
          <p:cNvSpPr>
            <a:spLocks noGrp="1"/>
          </p:cNvSpPr>
          <p:nvPr>
            <p:ph type="sldNum" sz="quarter" idx="5"/>
          </p:nvPr>
        </p:nvSpPr>
        <p:spPr/>
        <p:txBody>
          <a:bodyPr/>
          <a:lstStyle/>
          <a:p>
            <a:fld id="{58E64484-56E2-4D2B-BC1C-EB6D90CF8EA9}" type="slidenum">
              <a:rPr lang="en-US" smtClean="0"/>
              <a:t>7</a:t>
            </a:fld>
            <a:endParaRPr lang="en-US"/>
          </a:p>
        </p:txBody>
      </p:sp>
    </p:spTree>
    <p:extLst>
      <p:ext uri="{BB962C8B-B14F-4D97-AF65-F5344CB8AC3E}">
        <p14:creationId xmlns:p14="http://schemas.microsoft.com/office/powerpoint/2010/main" val="252359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Gathering comprehensive information about Li Mei’s academic history, interests, family background, and health status is crucial for an effective initial assessment. Academic history provides insight into her strengths and areas that may need support, while understanding her interests helps identify potential career paths aligned with her passions (Niles &amp; Harris-Bowlsbey, 2016). Family background is significant in recognizing cultural and familial expectations that influence her career choices (Brown &amp; Lent, 2013). Additionally, considering her health status, including mental health, is essential as it impacts her overall well-being and ability to pursue career goals effectively (Savickas, 2011). This holistic approach ensures personalized and comprehensive career counseling.</a:t>
            </a:r>
          </a:p>
        </p:txBody>
      </p:sp>
      <p:sp>
        <p:nvSpPr>
          <p:cNvPr id="4" name="Slide Number Placeholder 3"/>
          <p:cNvSpPr>
            <a:spLocks noGrp="1"/>
          </p:cNvSpPr>
          <p:nvPr>
            <p:ph type="sldNum" sz="quarter" idx="5"/>
          </p:nvPr>
        </p:nvSpPr>
        <p:spPr/>
        <p:txBody>
          <a:bodyPr/>
          <a:lstStyle/>
          <a:p>
            <a:fld id="{58E64484-56E2-4D2B-BC1C-EB6D90CF8EA9}" type="slidenum">
              <a:rPr lang="en-US" smtClean="0"/>
              <a:t>8</a:t>
            </a:fld>
            <a:endParaRPr lang="en-US"/>
          </a:p>
        </p:txBody>
      </p:sp>
    </p:spTree>
    <p:extLst>
      <p:ext uri="{BB962C8B-B14F-4D97-AF65-F5344CB8AC3E}">
        <p14:creationId xmlns:p14="http://schemas.microsoft.com/office/powerpoint/2010/main" val="355360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career development process for Li Mei encompasses several essential stages that aim to facilitate her career growth and decision-making. Initially, conducting a thorough assessment of Li Mei's academic background, interests, personality type based on Holland's RIASEC model, and personal circumstances is crucial (Niles &amp; Harris-Bowlsbey, 2016). This assessment forms the foundation for identifying suitable career options aligned with her strengths and aspirations. Subsequently, exploring various career paths allows Li Mei to broaden her understanding of potential opportunities and gain clarity on her preferences (Brown &amp; Lent, 2013). Developing necessary skills through education, training, and practical experiences is then essential to enhance her readiness for chosen career paths (Savickas, 2011). Finally, making informed decisions and creating action plans based on her assessments and explorations enables Li Mei to set realistic goals and take concrete steps toward achieving them.</a:t>
            </a:r>
          </a:p>
        </p:txBody>
      </p:sp>
      <p:sp>
        <p:nvSpPr>
          <p:cNvPr id="4" name="Slide Number Placeholder 3"/>
          <p:cNvSpPr>
            <a:spLocks noGrp="1"/>
          </p:cNvSpPr>
          <p:nvPr>
            <p:ph type="sldNum" sz="quarter" idx="5"/>
          </p:nvPr>
        </p:nvSpPr>
        <p:spPr/>
        <p:txBody>
          <a:bodyPr/>
          <a:lstStyle/>
          <a:p>
            <a:fld id="{58E64484-56E2-4D2B-BC1C-EB6D90CF8EA9}" type="slidenum">
              <a:rPr lang="en-US" smtClean="0"/>
              <a:t>9</a:t>
            </a:fld>
            <a:endParaRPr lang="en-US"/>
          </a:p>
        </p:txBody>
      </p:sp>
    </p:spTree>
    <p:extLst>
      <p:ext uri="{BB962C8B-B14F-4D97-AF65-F5344CB8AC3E}">
        <p14:creationId xmlns:p14="http://schemas.microsoft.com/office/powerpoint/2010/main" val="134866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da.org/aws/NCDA/pt/sd/news_article/120166/_PARENT/layout_details/fals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Freeform 2"/>
          <p:cNvSpPr/>
          <p:nvPr/>
        </p:nvSpPr>
        <p:spPr>
          <a:xfrm>
            <a:off x="12648487" y="0"/>
            <a:ext cx="5639513" cy="8562086"/>
          </a:xfrm>
          <a:custGeom>
            <a:avLst/>
            <a:gdLst/>
            <a:ahLst/>
            <a:cxnLst/>
            <a:rect l="l" t="t" r="r" b="b"/>
            <a:pathLst>
              <a:path w="5639513" h="8562086">
                <a:moveTo>
                  <a:pt x="0" y="0"/>
                </a:moveTo>
                <a:lnTo>
                  <a:pt x="5639513" y="0"/>
                </a:lnTo>
                <a:lnTo>
                  <a:pt x="5639513" y="8562086"/>
                </a:lnTo>
                <a:lnTo>
                  <a:pt x="0" y="8562086"/>
                </a:lnTo>
                <a:lnTo>
                  <a:pt x="0" y="0"/>
                </a:lnTo>
                <a:close/>
              </a:path>
            </a:pathLst>
          </a:custGeom>
          <a:blipFill>
            <a:blip r:embed="rId3"/>
            <a:stretch>
              <a:fillRect l="-90180" r="-38124"/>
            </a:stretch>
          </a:blipFill>
        </p:spPr>
        <p:txBody>
          <a:bodyPr/>
          <a:lstStyle/>
          <a:p>
            <a:endParaRPr lang="en-US"/>
          </a:p>
        </p:txBody>
      </p:sp>
      <p:sp>
        <p:nvSpPr>
          <p:cNvPr id="3" name="AutoShape 3"/>
          <p:cNvSpPr/>
          <p:nvPr/>
        </p:nvSpPr>
        <p:spPr>
          <a:xfrm>
            <a:off x="0" y="8562086"/>
            <a:ext cx="18288000" cy="1726968"/>
          </a:xfrm>
          <a:prstGeom prst="rect">
            <a:avLst/>
          </a:prstGeom>
          <a:solidFill>
            <a:srgbClr val="FBEAD6"/>
          </a:solidFill>
        </p:spPr>
        <p:txBody>
          <a:bodyPr/>
          <a:lstStyle/>
          <a:p>
            <a:endParaRPr lang="en-US"/>
          </a:p>
        </p:txBody>
      </p:sp>
      <p:sp>
        <p:nvSpPr>
          <p:cNvPr id="4" name="Freeform 4"/>
          <p:cNvSpPr/>
          <p:nvPr/>
        </p:nvSpPr>
        <p:spPr>
          <a:xfrm>
            <a:off x="1028700" y="1025736"/>
            <a:ext cx="573309" cy="642199"/>
          </a:xfrm>
          <a:custGeom>
            <a:avLst/>
            <a:gdLst/>
            <a:ahLst/>
            <a:cxnLst/>
            <a:rect l="l" t="t" r="r" b="b"/>
            <a:pathLst>
              <a:path w="573309" h="642199">
                <a:moveTo>
                  <a:pt x="0" y="0"/>
                </a:moveTo>
                <a:lnTo>
                  <a:pt x="573309" y="0"/>
                </a:lnTo>
                <a:lnTo>
                  <a:pt x="573309" y="642198"/>
                </a:lnTo>
                <a:lnTo>
                  <a:pt x="0" y="642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81254" y="620184"/>
            <a:ext cx="11508838" cy="2095500"/>
          </a:xfrm>
          <a:prstGeom prst="rect">
            <a:avLst/>
          </a:prstGeom>
        </p:spPr>
        <p:txBody>
          <a:bodyPr lIns="0" tIns="0" rIns="0" bIns="0" rtlCol="0" anchor="t">
            <a:spAutoFit/>
          </a:bodyPr>
          <a:lstStyle/>
          <a:p>
            <a:pPr marL="0" lvl="0" indent="0" algn="ctr">
              <a:lnSpc>
                <a:spcPts val="8301"/>
              </a:lnSpc>
            </a:pPr>
            <a:r>
              <a:rPr lang="en-US" sz="6918">
                <a:solidFill>
                  <a:srgbClr val="476085"/>
                </a:solidFill>
                <a:latin typeface="League Spartan"/>
              </a:rPr>
              <a:t>Addressing Cultural and Family Contextual Issues</a:t>
            </a:r>
          </a:p>
        </p:txBody>
      </p:sp>
      <p:sp>
        <p:nvSpPr>
          <p:cNvPr id="6" name="TextBox 6"/>
          <p:cNvSpPr txBox="1"/>
          <p:nvPr/>
        </p:nvSpPr>
        <p:spPr>
          <a:xfrm>
            <a:off x="789691" y="4005778"/>
            <a:ext cx="10491963" cy="1508550"/>
          </a:xfrm>
          <a:prstGeom prst="rect">
            <a:avLst/>
          </a:prstGeom>
        </p:spPr>
        <p:txBody>
          <a:bodyPr lIns="0" tIns="0" rIns="0" bIns="0" rtlCol="0" anchor="t">
            <a:spAutoFit/>
          </a:bodyPr>
          <a:lstStyle/>
          <a:p>
            <a:pPr algn="ctr">
              <a:lnSpc>
                <a:spcPts val="4001"/>
              </a:lnSpc>
            </a:pPr>
            <a:r>
              <a:rPr lang="en-US" sz="2858">
                <a:solidFill>
                  <a:srgbClr val="FFFFFF"/>
                </a:solidFill>
                <a:latin typeface="Libre Baskerville Italics"/>
              </a:rPr>
              <a:t>Marcus Thigpen</a:t>
            </a:r>
          </a:p>
          <a:p>
            <a:pPr algn="ctr">
              <a:lnSpc>
                <a:spcPts val="4001"/>
              </a:lnSpc>
            </a:pPr>
            <a:r>
              <a:rPr lang="en-US" sz="2858">
                <a:solidFill>
                  <a:srgbClr val="FFFFFF"/>
                </a:solidFill>
                <a:latin typeface="Libre Baskerville Italics"/>
              </a:rPr>
              <a:t>Grand Canyon University</a:t>
            </a:r>
          </a:p>
          <a:p>
            <a:pPr marL="0" lvl="0" indent="0" algn="ctr">
              <a:lnSpc>
                <a:spcPts val="4001"/>
              </a:lnSpc>
              <a:spcBef>
                <a:spcPct val="0"/>
              </a:spcBef>
            </a:pPr>
            <a:r>
              <a:rPr lang="en-US" sz="2858">
                <a:solidFill>
                  <a:srgbClr val="FFFFFF"/>
                </a:solidFill>
                <a:latin typeface="Libre Baskerville Italics"/>
              </a:rPr>
              <a:t>Dr. Tamera Fenton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a:off x="0" y="134958"/>
            <a:ext cx="8118679" cy="10287000"/>
          </a:xfrm>
          <a:prstGeom prst="rect">
            <a:avLst/>
          </a:prstGeom>
          <a:solidFill>
            <a:srgbClr val="000000">
              <a:alpha val="3922"/>
            </a:srgbClr>
          </a:solidFill>
        </p:spPr>
        <p:txBody>
          <a:bodyPr/>
          <a:lstStyle/>
          <a:p>
            <a:endParaRPr lang="en-US"/>
          </a:p>
        </p:txBody>
      </p:sp>
      <p:sp>
        <p:nvSpPr>
          <p:cNvPr id="3" name="TextBox 3"/>
          <p:cNvSpPr txBox="1"/>
          <p:nvPr/>
        </p:nvSpPr>
        <p:spPr>
          <a:xfrm>
            <a:off x="1028700" y="514350"/>
            <a:ext cx="17031582" cy="1038225"/>
          </a:xfrm>
          <a:prstGeom prst="rect">
            <a:avLst/>
          </a:prstGeom>
        </p:spPr>
        <p:txBody>
          <a:bodyPr lIns="0" tIns="0" rIns="0" bIns="0" rtlCol="0" anchor="t">
            <a:spAutoFit/>
          </a:bodyPr>
          <a:lstStyle/>
          <a:p>
            <a:pPr marL="0" lvl="0" indent="0" algn="l">
              <a:lnSpc>
                <a:spcPts val="8279"/>
              </a:lnSpc>
            </a:pPr>
            <a:r>
              <a:rPr lang="en-US" sz="6899">
                <a:solidFill>
                  <a:srgbClr val="476085"/>
                </a:solidFill>
                <a:latin typeface="League Spartan"/>
              </a:rPr>
              <a:t>Career Resources/Assessment Tools</a:t>
            </a:r>
          </a:p>
        </p:txBody>
      </p:sp>
      <p:sp>
        <p:nvSpPr>
          <p:cNvPr id="4" name="Freeform 4"/>
          <p:cNvSpPr/>
          <p:nvPr/>
        </p:nvSpPr>
        <p:spPr>
          <a:xfrm>
            <a:off x="9883450" y="2989097"/>
            <a:ext cx="6518466" cy="5814475"/>
          </a:xfrm>
          <a:custGeom>
            <a:avLst/>
            <a:gdLst/>
            <a:ahLst/>
            <a:cxnLst/>
            <a:rect l="l" t="t" r="r" b="b"/>
            <a:pathLst>
              <a:path w="6518466" h="5814475">
                <a:moveTo>
                  <a:pt x="0" y="0"/>
                </a:moveTo>
                <a:lnTo>
                  <a:pt x="6518465" y="0"/>
                </a:lnTo>
                <a:lnTo>
                  <a:pt x="6518465" y="5814476"/>
                </a:lnTo>
                <a:lnTo>
                  <a:pt x="0" y="5814476"/>
                </a:lnTo>
                <a:lnTo>
                  <a:pt x="0" y="0"/>
                </a:lnTo>
                <a:close/>
              </a:path>
            </a:pathLst>
          </a:custGeom>
          <a:blipFill>
            <a:blip r:embed="rId3"/>
            <a:stretch>
              <a:fillRect l="-8676" t="-31562" r="-8676"/>
            </a:stretch>
          </a:blipFill>
        </p:spPr>
        <p:txBody>
          <a:bodyPr/>
          <a:lstStyle/>
          <a:p>
            <a:endParaRPr lang="en-US"/>
          </a:p>
        </p:txBody>
      </p:sp>
      <p:sp>
        <p:nvSpPr>
          <p:cNvPr id="5" name="TextBox 5"/>
          <p:cNvSpPr txBox="1"/>
          <p:nvPr/>
        </p:nvSpPr>
        <p:spPr>
          <a:xfrm>
            <a:off x="1739639" y="4349453"/>
            <a:ext cx="4639402" cy="181038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Libre Baskerville"/>
              </a:rPr>
              <a:t>Online</a:t>
            </a:r>
          </a:p>
          <a:p>
            <a:pPr marL="561339" lvl="1" indent="-280669" algn="l">
              <a:lnSpc>
                <a:spcPts val="3639"/>
              </a:lnSpc>
              <a:buFont typeface="Arial"/>
              <a:buChar char="•"/>
            </a:pPr>
            <a:r>
              <a:rPr lang="en-US" sz="2599">
                <a:solidFill>
                  <a:srgbClr val="FFFFFF"/>
                </a:solidFill>
                <a:latin typeface="Libre Baskerville"/>
              </a:rPr>
              <a:t>Local</a:t>
            </a:r>
          </a:p>
          <a:p>
            <a:pPr marL="561339" lvl="1" indent="-280669" algn="l">
              <a:lnSpc>
                <a:spcPts val="3639"/>
              </a:lnSpc>
              <a:buFont typeface="Arial"/>
              <a:buChar char="•"/>
            </a:pPr>
            <a:r>
              <a:rPr lang="en-US" sz="2599">
                <a:solidFill>
                  <a:srgbClr val="FFFFFF"/>
                </a:solidFill>
                <a:latin typeface="Libre Baskerville"/>
              </a:rPr>
              <a:t>SII</a:t>
            </a:r>
          </a:p>
          <a:p>
            <a:pPr marL="561339" lvl="1" indent="-280669" algn="l">
              <a:lnSpc>
                <a:spcPts val="3639"/>
              </a:lnSpc>
              <a:spcBef>
                <a:spcPct val="0"/>
              </a:spcBef>
              <a:buFont typeface="Arial"/>
              <a:buChar char="•"/>
            </a:pPr>
            <a:r>
              <a:rPr lang="en-US" sz="2599">
                <a:solidFill>
                  <a:srgbClr val="FFFFFF"/>
                </a:solidFill>
                <a:latin typeface="Libre Baskerville"/>
              </a:rPr>
              <a:t>MBTI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a:off x="0" y="4481143"/>
            <a:ext cx="18288000" cy="5805857"/>
          </a:xfrm>
          <a:prstGeom prst="rect">
            <a:avLst/>
          </a:prstGeom>
          <a:solidFill>
            <a:srgbClr val="000000">
              <a:alpha val="3922"/>
            </a:srgbClr>
          </a:solidFill>
        </p:spPr>
        <p:txBody>
          <a:bodyPr/>
          <a:lstStyle/>
          <a:p>
            <a:endParaRPr lang="en-US"/>
          </a:p>
        </p:txBody>
      </p:sp>
      <p:sp>
        <p:nvSpPr>
          <p:cNvPr id="3" name="Freeform 3"/>
          <p:cNvSpPr/>
          <p:nvPr/>
        </p:nvSpPr>
        <p:spPr>
          <a:xfrm>
            <a:off x="11391492" y="4847896"/>
            <a:ext cx="5439104" cy="5439104"/>
          </a:xfrm>
          <a:custGeom>
            <a:avLst/>
            <a:gdLst/>
            <a:ahLst/>
            <a:cxnLst/>
            <a:rect l="l" t="t" r="r" b="b"/>
            <a:pathLst>
              <a:path w="5439104" h="5439104">
                <a:moveTo>
                  <a:pt x="0" y="0"/>
                </a:moveTo>
                <a:lnTo>
                  <a:pt x="5439104" y="0"/>
                </a:lnTo>
                <a:lnTo>
                  <a:pt x="5439104" y="5439104"/>
                </a:lnTo>
                <a:lnTo>
                  <a:pt x="0" y="5439104"/>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963370"/>
            <a:ext cx="16230600" cy="2049907"/>
          </a:xfrm>
          <a:prstGeom prst="rect">
            <a:avLst/>
          </a:prstGeom>
        </p:spPr>
        <p:txBody>
          <a:bodyPr lIns="0" tIns="0" rIns="0" bIns="0" rtlCol="0" anchor="t">
            <a:spAutoFit/>
          </a:bodyPr>
          <a:lstStyle/>
          <a:p>
            <a:pPr marL="0" lvl="0" indent="0" algn="ctr">
              <a:lnSpc>
                <a:spcPts val="8287"/>
              </a:lnSpc>
              <a:spcBef>
                <a:spcPct val="0"/>
              </a:spcBef>
            </a:pPr>
            <a:r>
              <a:rPr lang="en-US" sz="5919">
                <a:solidFill>
                  <a:srgbClr val="476085"/>
                </a:solidFill>
                <a:latin typeface="League Spartan"/>
              </a:rPr>
              <a:t>Ethical Principles and NCDA Standards/Referrals Needed</a:t>
            </a:r>
          </a:p>
        </p:txBody>
      </p:sp>
      <p:sp>
        <p:nvSpPr>
          <p:cNvPr id="5" name="TextBox 5"/>
          <p:cNvSpPr txBox="1"/>
          <p:nvPr/>
        </p:nvSpPr>
        <p:spPr>
          <a:xfrm>
            <a:off x="2391482" y="5573687"/>
            <a:ext cx="11366422" cy="226758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Libre Baskerville"/>
              </a:rPr>
              <a:t>Ethical Principles</a:t>
            </a:r>
          </a:p>
          <a:p>
            <a:pPr marL="561339" lvl="1" indent="-280669" algn="l">
              <a:lnSpc>
                <a:spcPts val="3639"/>
              </a:lnSpc>
              <a:buFont typeface="Arial"/>
              <a:buChar char="•"/>
            </a:pPr>
            <a:r>
              <a:rPr lang="en-US" sz="2599">
                <a:solidFill>
                  <a:srgbClr val="FFFFFF"/>
                </a:solidFill>
                <a:latin typeface="Libre Baskerville"/>
              </a:rPr>
              <a:t>NCDA Standards Autonomy</a:t>
            </a:r>
          </a:p>
          <a:p>
            <a:pPr marL="561339" lvl="1" indent="-280669" algn="l">
              <a:lnSpc>
                <a:spcPts val="3639"/>
              </a:lnSpc>
              <a:buFont typeface="Arial"/>
              <a:buChar char="•"/>
            </a:pPr>
            <a:r>
              <a:rPr lang="en-US" sz="2599">
                <a:solidFill>
                  <a:srgbClr val="FFFFFF"/>
                </a:solidFill>
                <a:latin typeface="Libre Baskerville"/>
              </a:rPr>
              <a:t>Mental Health counseling services</a:t>
            </a:r>
          </a:p>
          <a:p>
            <a:pPr marL="561339" lvl="1" indent="-280669" algn="l">
              <a:lnSpc>
                <a:spcPts val="3639"/>
              </a:lnSpc>
              <a:buFont typeface="Arial"/>
              <a:buChar char="•"/>
            </a:pPr>
            <a:r>
              <a:rPr lang="en-US" sz="2599">
                <a:solidFill>
                  <a:srgbClr val="FFFFFF"/>
                </a:solidFill>
                <a:latin typeface="Libre Baskerville"/>
              </a:rPr>
              <a:t>Academic Advising</a:t>
            </a:r>
          </a:p>
          <a:p>
            <a:pPr marL="561339" lvl="1" indent="-280669" algn="l">
              <a:lnSpc>
                <a:spcPts val="3639"/>
              </a:lnSpc>
              <a:spcBef>
                <a:spcPct val="0"/>
              </a:spcBef>
              <a:buFont typeface="Arial"/>
              <a:buChar char="•"/>
            </a:pPr>
            <a:r>
              <a:rPr lang="en-US" sz="2599">
                <a:solidFill>
                  <a:srgbClr val="FFFFFF"/>
                </a:solidFill>
                <a:latin typeface="Libre Baskerville"/>
              </a:rPr>
              <a:t>Peer mentoring Programs</a:t>
            </a:r>
          </a:p>
        </p:txBody>
      </p:sp>
    </p:spTree>
    <p:extLst>
      <p:ext uri="{BB962C8B-B14F-4D97-AF65-F5344CB8AC3E}">
        <p14:creationId xmlns:p14="http://schemas.microsoft.com/office/powerpoint/2010/main" val="316949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a:off x="0" y="4481143"/>
            <a:ext cx="18288000" cy="5805857"/>
          </a:xfrm>
          <a:prstGeom prst="rect">
            <a:avLst/>
          </a:prstGeom>
          <a:solidFill>
            <a:srgbClr val="000000">
              <a:alpha val="3922"/>
            </a:srgbClr>
          </a:solidFill>
        </p:spPr>
        <p:txBody>
          <a:bodyPr/>
          <a:lstStyle/>
          <a:p>
            <a:endParaRPr lang="en-US"/>
          </a:p>
        </p:txBody>
      </p:sp>
      <p:sp>
        <p:nvSpPr>
          <p:cNvPr id="4" name="TextBox 4"/>
          <p:cNvSpPr txBox="1"/>
          <p:nvPr/>
        </p:nvSpPr>
        <p:spPr>
          <a:xfrm>
            <a:off x="1028700" y="963370"/>
            <a:ext cx="16230600" cy="1026050"/>
          </a:xfrm>
          <a:prstGeom prst="rect">
            <a:avLst/>
          </a:prstGeom>
        </p:spPr>
        <p:txBody>
          <a:bodyPr lIns="0" tIns="0" rIns="0" bIns="0" rtlCol="0" anchor="t">
            <a:spAutoFit/>
          </a:bodyPr>
          <a:lstStyle/>
          <a:p>
            <a:pPr marL="0" lvl="0" indent="0" algn="ctr">
              <a:lnSpc>
                <a:spcPts val="8287"/>
              </a:lnSpc>
              <a:spcBef>
                <a:spcPct val="0"/>
              </a:spcBef>
            </a:pPr>
            <a:r>
              <a:rPr lang="en-US" sz="5919" dirty="0">
                <a:solidFill>
                  <a:srgbClr val="476085"/>
                </a:solidFill>
                <a:latin typeface="League Spartan"/>
              </a:rPr>
              <a:t>Conclusion</a:t>
            </a:r>
          </a:p>
        </p:txBody>
      </p:sp>
      <p:sp>
        <p:nvSpPr>
          <p:cNvPr id="5" name="TextBox 5"/>
          <p:cNvSpPr txBox="1"/>
          <p:nvPr/>
        </p:nvSpPr>
        <p:spPr>
          <a:xfrm>
            <a:off x="2391482" y="5573687"/>
            <a:ext cx="11366422" cy="1818318"/>
          </a:xfrm>
          <a:prstGeom prst="rect">
            <a:avLst/>
          </a:prstGeom>
        </p:spPr>
        <p:txBody>
          <a:bodyPr lIns="0" tIns="0" rIns="0" bIns="0" rtlCol="0" anchor="t">
            <a:spAutoFit/>
          </a:bodyPr>
          <a:lstStyle/>
          <a:p>
            <a:pPr marL="561339" lvl="1" indent="-280669" algn="l">
              <a:lnSpc>
                <a:spcPts val="3639"/>
              </a:lnSpc>
              <a:buFont typeface="Arial"/>
              <a:buChar char="•"/>
            </a:pPr>
            <a:r>
              <a:rPr lang="en-US" sz="2599" dirty="0">
                <a:solidFill>
                  <a:srgbClr val="FFFFFF"/>
                </a:solidFill>
                <a:latin typeface="Libre Baskerville"/>
              </a:rPr>
              <a:t>Li Mei’s career development journey</a:t>
            </a:r>
          </a:p>
          <a:p>
            <a:pPr marL="561339" lvl="1" indent="-280669" algn="l">
              <a:lnSpc>
                <a:spcPts val="3639"/>
              </a:lnSpc>
              <a:buFont typeface="Arial"/>
              <a:buChar char="•"/>
            </a:pPr>
            <a:r>
              <a:rPr lang="en-US" sz="2599" dirty="0">
                <a:solidFill>
                  <a:srgbClr val="FFFFFF"/>
                </a:solidFill>
                <a:latin typeface="Libre Baskerville"/>
              </a:rPr>
              <a:t>Holland’s Career Theory</a:t>
            </a:r>
          </a:p>
          <a:p>
            <a:pPr marL="561339" lvl="1" indent="-280669" algn="l">
              <a:lnSpc>
                <a:spcPts val="3639"/>
              </a:lnSpc>
              <a:buFont typeface="Arial"/>
              <a:buChar char="•"/>
            </a:pPr>
            <a:r>
              <a:rPr lang="en-US" sz="2599" dirty="0">
                <a:solidFill>
                  <a:srgbClr val="FFFFFF"/>
                </a:solidFill>
                <a:latin typeface="Libre Baskerville"/>
              </a:rPr>
              <a:t>Initial Assessment</a:t>
            </a:r>
          </a:p>
          <a:p>
            <a:pPr marL="561339" lvl="1" indent="-280669" algn="l">
              <a:lnSpc>
                <a:spcPts val="3639"/>
              </a:lnSpc>
              <a:buFont typeface="Arial"/>
              <a:buChar char="•"/>
            </a:pPr>
            <a:r>
              <a:rPr lang="en-US" sz="2599" dirty="0">
                <a:solidFill>
                  <a:srgbClr val="FFFFFF"/>
                </a:solidFill>
                <a:latin typeface="Libre Baskerville"/>
              </a:rPr>
              <a:t>Adherence to ethical principles</a:t>
            </a:r>
          </a:p>
        </p:txBody>
      </p:sp>
      <p:pic>
        <p:nvPicPr>
          <p:cNvPr id="7" name="Picture 6" descr="A close-up of a piece of paper&#10;&#10;Description automatically generated">
            <a:extLst>
              <a:ext uri="{FF2B5EF4-FFF2-40B4-BE49-F238E27FC236}">
                <a16:creationId xmlns:a16="http://schemas.microsoft.com/office/drawing/2014/main" id="{BC824A95-D645-512B-E4E9-9BFBCE1C9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022" y="4713313"/>
            <a:ext cx="6821904" cy="41452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TextBox 2"/>
          <p:cNvSpPr txBox="1"/>
          <p:nvPr/>
        </p:nvSpPr>
        <p:spPr>
          <a:xfrm>
            <a:off x="3815889" y="365125"/>
            <a:ext cx="10276941" cy="1193800"/>
          </a:xfrm>
          <a:prstGeom prst="rect">
            <a:avLst/>
          </a:prstGeom>
        </p:spPr>
        <p:txBody>
          <a:bodyPr lIns="0" tIns="0" rIns="0" bIns="0" rtlCol="0" anchor="t">
            <a:spAutoFit/>
          </a:bodyPr>
          <a:lstStyle/>
          <a:p>
            <a:pPr marL="0" lvl="0" indent="0" algn="ctr">
              <a:lnSpc>
                <a:spcPts val="9799"/>
              </a:lnSpc>
              <a:spcBef>
                <a:spcPct val="0"/>
              </a:spcBef>
            </a:pPr>
            <a:r>
              <a:rPr lang="en-US" sz="6999">
                <a:solidFill>
                  <a:srgbClr val="476085"/>
                </a:solidFill>
                <a:latin typeface="League Spartan"/>
              </a:rPr>
              <a:t>Reference</a:t>
            </a:r>
          </a:p>
        </p:txBody>
      </p:sp>
      <p:sp>
        <p:nvSpPr>
          <p:cNvPr id="3" name="TextBox 3"/>
          <p:cNvSpPr txBox="1"/>
          <p:nvPr/>
        </p:nvSpPr>
        <p:spPr>
          <a:xfrm>
            <a:off x="324710" y="1856445"/>
            <a:ext cx="17259300" cy="4331507"/>
          </a:xfrm>
          <a:prstGeom prst="rect">
            <a:avLst/>
          </a:prstGeom>
        </p:spPr>
        <p:txBody>
          <a:bodyPr lIns="0" tIns="0" rIns="0" bIns="0" rtlCol="0" anchor="t">
            <a:spAutoFit/>
          </a:bodyPr>
          <a:lstStyle/>
          <a:p>
            <a:pPr marL="518158" lvl="1" indent="-259079" algn="l">
              <a:lnSpc>
                <a:spcPts val="3359"/>
              </a:lnSpc>
              <a:buFont typeface="Arial"/>
              <a:buChar char="•"/>
            </a:pPr>
            <a:r>
              <a:rPr lang="en-US" sz="2399" dirty="0">
                <a:solidFill>
                  <a:srgbClr val="FFFFFF"/>
                </a:solidFill>
                <a:latin typeface="Libre Baskerville"/>
              </a:rPr>
              <a:t>Brown, D., &amp; Lent, R. W. (2013). Career Development And Counseling: Putting Theory And Research To Work (2nd Ed.). John Wiley &amp; Sons.</a:t>
            </a:r>
          </a:p>
          <a:p>
            <a:pPr marL="518158" lvl="1" indent="-259079" algn="l">
              <a:lnSpc>
                <a:spcPts val="3359"/>
              </a:lnSpc>
              <a:buFont typeface="Arial"/>
              <a:buChar char="•"/>
            </a:pPr>
            <a:r>
              <a:rPr lang="en-US" sz="2399" dirty="0">
                <a:solidFill>
                  <a:srgbClr val="FFFFFF"/>
                </a:solidFill>
                <a:latin typeface="Libre Baskerville"/>
              </a:rPr>
              <a:t>Holland, J. L. (1997). Making Vocational Choices: A Theory Of Vocational Personalities And Work Environments (3rd Ed.). Psychological Assessment Resources.</a:t>
            </a:r>
          </a:p>
          <a:p>
            <a:pPr marL="518158" lvl="1" indent="-259079" algn="l">
              <a:lnSpc>
                <a:spcPts val="3359"/>
              </a:lnSpc>
              <a:spcBef>
                <a:spcPct val="0"/>
              </a:spcBef>
              <a:buFont typeface="Arial"/>
              <a:buChar char="•"/>
            </a:pPr>
            <a:r>
              <a:rPr lang="en-US" sz="2399" dirty="0">
                <a:solidFill>
                  <a:srgbClr val="FFFFFF"/>
                </a:solidFill>
                <a:latin typeface="Libre Baskerville"/>
              </a:rPr>
              <a:t>National Career Development Association. (2015). NCDA Code Of Ethics. Retrieved From </a:t>
            </a:r>
            <a:r>
              <a:rPr lang="en-US" sz="2399" u="sng" dirty="0">
                <a:solidFill>
                  <a:srgbClr val="FFFFFF"/>
                </a:solidFill>
                <a:latin typeface="Libre Baskerville"/>
                <a:hlinkClick r:id="rId2" tooltip="https://www.ncda.org/aws/NCDA/pt/sd/news_article/120166/_PARENT/layout_details/false"/>
              </a:rPr>
              <a:t>EMBRACING DIFFERENCES AROUND US</a:t>
            </a:r>
          </a:p>
          <a:p>
            <a:pPr marL="518158" lvl="1" indent="-259079" algn="l">
              <a:lnSpc>
                <a:spcPts val="3359"/>
              </a:lnSpc>
              <a:spcBef>
                <a:spcPct val="0"/>
              </a:spcBef>
              <a:buFont typeface="Arial"/>
              <a:buChar char="•"/>
            </a:pPr>
            <a:r>
              <a:rPr lang="en-US" sz="2399" dirty="0">
                <a:solidFill>
                  <a:srgbClr val="FFFFFF"/>
                </a:solidFill>
                <a:latin typeface="Libre Baskerville"/>
              </a:rPr>
              <a:t>Niles, S. G., &amp; Harris-</a:t>
            </a:r>
            <a:r>
              <a:rPr lang="en-US" sz="2399" dirty="0" err="1">
                <a:solidFill>
                  <a:srgbClr val="FFFFFF"/>
                </a:solidFill>
                <a:latin typeface="Libre Baskerville"/>
              </a:rPr>
              <a:t>bowlsbey</a:t>
            </a:r>
            <a:r>
              <a:rPr lang="en-US" sz="2399" dirty="0">
                <a:solidFill>
                  <a:srgbClr val="FFFFFF"/>
                </a:solidFill>
                <a:latin typeface="Libre Baskerville"/>
              </a:rPr>
              <a:t>, J. (2016). Career Development Interventions In The 21st Century (5th Ed.). Pearson.</a:t>
            </a:r>
          </a:p>
          <a:p>
            <a:pPr marL="518158" lvl="1" indent="-259079" algn="l">
              <a:lnSpc>
                <a:spcPts val="3359"/>
              </a:lnSpc>
              <a:spcBef>
                <a:spcPct val="0"/>
              </a:spcBef>
              <a:buFont typeface="Arial"/>
              <a:buChar char="•"/>
            </a:pPr>
            <a:r>
              <a:rPr lang="en-US" sz="2399" dirty="0">
                <a:solidFill>
                  <a:srgbClr val="FFFFFF"/>
                </a:solidFill>
                <a:latin typeface="Libre Baskerville"/>
              </a:rPr>
              <a:t>Savickas, M. L. (2011). Career Counseling. American Psychological Association.</a:t>
            </a:r>
          </a:p>
          <a:p>
            <a:pPr marL="0" lvl="0" indent="0" algn="l">
              <a:lnSpc>
                <a:spcPts val="3359"/>
              </a:lnSpc>
              <a:spcBef>
                <a:spcPct val="0"/>
              </a:spcBef>
            </a:pPr>
            <a:endParaRPr lang="en-US" sz="2399" dirty="0">
              <a:solidFill>
                <a:srgbClr val="FFFFFF"/>
              </a:solidFill>
              <a:latin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rot="5400000">
            <a:off x="8286714" y="520011"/>
            <a:ext cx="1724096" cy="0"/>
          </a:xfrm>
          <a:prstGeom prst="line">
            <a:avLst/>
          </a:prstGeom>
          <a:ln w="9525" cap="rnd">
            <a:solidFill>
              <a:srgbClr val="33292A"/>
            </a:solidFill>
            <a:prstDash val="solid"/>
            <a:headEnd type="none" w="sm" len="sm"/>
            <a:tailEnd type="none" w="sm" len="sm"/>
          </a:ln>
        </p:spPr>
        <p:txBody>
          <a:bodyPr/>
          <a:lstStyle/>
          <a:p>
            <a:endParaRPr lang="en-US"/>
          </a:p>
        </p:txBody>
      </p:sp>
      <p:grpSp>
        <p:nvGrpSpPr>
          <p:cNvPr id="3" name="Group 3"/>
          <p:cNvGrpSpPr/>
          <p:nvPr/>
        </p:nvGrpSpPr>
        <p:grpSpPr>
          <a:xfrm>
            <a:off x="9148763" y="3156046"/>
            <a:ext cx="7399345" cy="5312993"/>
            <a:chOff x="0" y="0"/>
            <a:chExt cx="6662420" cy="4783855"/>
          </a:xfrm>
        </p:grpSpPr>
        <p:sp>
          <p:nvSpPr>
            <p:cNvPr id="4" name="Freeform 4"/>
            <p:cNvSpPr/>
            <p:nvPr/>
          </p:nvSpPr>
          <p:spPr>
            <a:xfrm>
              <a:off x="0" y="0"/>
              <a:ext cx="6662420" cy="4783855"/>
            </a:xfrm>
            <a:custGeom>
              <a:avLst/>
              <a:gdLst/>
              <a:ahLst/>
              <a:cxnLst/>
              <a:rect l="l" t="t" r="r" b="b"/>
              <a:pathLst>
                <a:path w="6662420" h="4783855">
                  <a:moveTo>
                    <a:pt x="3331210" y="4783855"/>
                  </a:moveTo>
                  <a:lnTo>
                    <a:pt x="0" y="4783855"/>
                  </a:lnTo>
                  <a:cubicBezTo>
                    <a:pt x="0" y="2141154"/>
                    <a:pt x="1490980" y="0"/>
                    <a:pt x="3331210" y="0"/>
                  </a:cubicBezTo>
                  <a:cubicBezTo>
                    <a:pt x="5171440" y="0"/>
                    <a:pt x="6662420" y="2141154"/>
                    <a:pt x="6662420" y="4783855"/>
                  </a:cubicBezTo>
                  <a:lnTo>
                    <a:pt x="3331210" y="4783855"/>
                  </a:lnTo>
                  <a:close/>
                </a:path>
              </a:pathLst>
            </a:custGeom>
            <a:blipFill>
              <a:blip r:embed="rId3"/>
              <a:stretch>
                <a:fillRect t="-19634" b="-19634"/>
              </a:stretch>
            </a:blipFill>
          </p:spPr>
          <p:txBody>
            <a:bodyPr/>
            <a:lstStyle/>
            <a:p>
              <a:endParaRPr lang="en-US"/>
            </a:p>
          </p:txBody>
        </p:sp>
      </p:grpSp>
      <p:sp>
        <p:nvSpPr>
          <p:cNvPr id="5" name="AutoShape 5"/>
          <p:cNvSpPr/>
          <p:nvPr/>
        </p:nvSpPr>
        <p:spPr>
          <a:xfrm>
            <a:off x="0" y="9479774"/>
            <a:ext cx="18288000" cy="809280"/>
          </a:xfrm>
          <a:prstGeom prst="rect">
            <a:avLst/>
          </a:prstGeom>
          <a:solidFill>
            <a:srgbClr val="4A3F40"/>
          </a:solidFill>
        </p:spPr>
        <p:txBody>
          <a:bodyPr/>
          <a:lstStyle/>
          <a:p>
            <a:endParaRPr lang="en-US"/>
          </a:p>
        </p:txBody>
      </p:sp>
      <p:sp>
        <p:nvSpPr>
          <p:cNvPr id="6" name="TextBox 6"/>
          <p:cNvSpPr txBox="1"/>
          <p:nvPr/>
        </p:nvSpPr>
        <p:spPr>
          <a:xfrm>
            <a:off x="1028700" y="1674891"/>
            <a:ext cx="16230600" cy="1038225"/>
          </a:xfrm>
          <a:prstGeom prst="rect">
            <a:avLst/>
          </a:prstGeom>
        </p:spPr>
        <p:txBody>
          <a:bodyPr lIns="0" tIns="0" rIns="0" bIns="0" rtlCol="0" anchor="t">
            <a:spAutoFit/>
          </a:bodyPr>
          <a:lstStyle/>
          <a:p>
            <a:pPr marL="0" lvl="0" indent="0" algn="ctr">
              <a:lnSpc>
                <a:spcPts val="8280"/>
              </a:lnSpc>
            </a:pPr>
            <a:r>
              <a:rPr lang="en-US" sz="6900">
                <a:solidFill>
                  <a:srgbClr val="476085"/>
                </a:solidFill>
                <a:latin typeface="League Spartan"/>
              </a:rPr>
              <a:t>Basic Demographics</a:t>
            </a:r>
          </a:p>
        </p:txBody>
      </p:sp>
      <p:sp>
        <p:nvSpPr>
          <p:cNvPr id="7" name="TextBox 7"/>
          <p:cNvSpPr txBox="1"/>
          <p:nvPr/>
        </p:nvSpPr>
        <p:spPr>
          <a:xfrm>
            <a:off x="4450730" y="4598058"/>
            <a:ext cx="2874482" cy="1910715"/>
          </a:xfrm>
          <a:prstGeom prst="rect">
            <a:avLst/>
          </a:prstGeom>
        </p:spPr>
        <p:txBody>
          <a:bodyPr lIns="0" tIns="0" rIns="0" bIns="0" rtlCol="0" anchor="t">
            <a:spAutoFit/>
          </a:bodyPr>
          <a:lstStyle/>
          <a:p>
            <a:pPr marL="561339" lvl="1" indent="-280669" algn="just">
              <a:lnSpc>
                <a:spcPts val="3899"/>
              </a:lnSpc>
              <a:buFont typeface="Arial"/>
              <a:buChar char="•"/>
            </a:pPr>
            <a:r>
              <a:rPr lang="en-US" sz="2599">
                <a:solidFill>
                  <a:srgbClr val="F6F6F6"/>
                </a:solidFill>
                <a:latin typeface="Libre Baskerville"/>
              </a:rPr>
              <a:t>Age</a:t>
            </a:r>
          </a:p>
          <a:p>
            <a:pPr marL="561339" lvl="1" indent="-280669" algn="just">
              <a:lnSpc>
                <a:spcPts val="3899"/>
              </a:lnSpc>
              <a:buFont typeface="Arial"/>
              <a:buChar char="•"/>
            </a:pPr>
            <a:r>
              <a:rPr lang="en-US" sz="2599">
                <a:solidFill>
                  <a:srgbClr val="F6F6F6"/>
                </a:solidFill>
                <a:latin typeface="Libre Baskerville"/>
              </a:rPr>
              <a:t>Sex</a:t>
            </a:r>
          </a:p>
          <a:p>
            <a:pPr marL="561339" lvl="1" indent="-280669" algn="just">
              <a:lnSpc>
                <a:spcPts val="3899"/>
              </a:lnSpc>
              <a:buFont typeface="Arial"/>
              <a:buChar char="•"/>
            </a:pPr>
            <a:r>
              <a:rPr lang="en-US" sz="2599">
                <a:solidFill>
                  <a:srgbClr val="F6F6F6"/>
                </a:solidFill>
                <a:latin typeface="Libre Baskerville"/>
              </a:rPr>
              <a:t>Race</a:t>
            </a:r>
          </a:p>
          <a:p>
            <a:pPr marL="561339" lvl="1" indent="-280669" algn="just">
              <a:lnSpc>
                <a:spcPts val="3899"/>
              </a:lnSpc>
              <a:buFont typeface="Arial"/>
              <a:buChar char="•"/>
            </a:pPr>
            <a:r>
              <a:rPr lang="en-US" sz="2599">
                <a:solidFill>
                  <a:srgbClr val="F6F6F6"/>
                </a:solidFill>
                <a:latin typeface="Libre Baskerville"/>
              </a:rPr>
              <a:t>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a:off x="0" y="0"/>
            <a:ext cx="7794923" cy="10287000"/>
          </a:xfrm>
          <a:prstGeom prst="rect">
            <a:avLst/>
          </a:prstGeom>
          <a:solidFill>
            <a:srgbClr val="4A3F40"/>
          </a:solidFill>
        </p:spPr>
        <p:txBody>
          <a:bodyPr/>
          <a:lstStyle/>
          <a:p>
            <a:endParaRPr lang="en-US"/>
          </a:p>
        </p:txBody>
      </p:sp>
      <p:sp>
        <p:nvSpPr>
          <p:cNvPr id="3" name="AutoShape 3"/>
          <p:cNvSpPr/>
          <p:nvPr/>
        </p:nvSpPr>
        <p:spPr>
          <a:xfrm rot="5400000">
            <a:off x="2536567" y="1135533"/>
            <a:ext cx="2731314" cy="0"/>
          </a:xfrm>
          <a:prstGeom prst="line">
            <a:avLst/>
          </a:prstGeom>
          <a:ln w="9525" cap="rnd">
            <a:solidFill>
              <a:srgbClr val="1E1516"/>
            </a:solidFill>
            <a:prstDash val="solid"/>
            <a:headEnd type="none" w="sm" len="sm"/>
            <a:tailEnd type="none" w="sm" len="sm"/>
          </a:ln>
        </p:spPr>
        <p:txBody>
          <a:bodyPr/>
          <a:lstStyle/>
          <a:p>
            <a:endParaRPr lang="en-US"/>
          </a:p>
        </p:txBody>
      </p:sp>
      <p:sp>
        <p:nvSpPr>
          <p:cNvPr id="4" name="Freeform 4"/>
          <p:cNvSpPr/>
          <p:nvPr/>
        </p:nvSpPr>
        <p:spPr>
          <a:xfrm>
            <a:off x="1028700" y="2254468"/>
            <a:ext cx="6134100" cy="6622831"/>
          </a:xfrm>
          <a:custGeom>
            <a:avLst/>
            <a:gdLst/>
            <a:ahLst/>
            <a:cxnLst/>
            <a:rect l="l" t="t" r="r" b="b"/>
            <a:pathLst>
              <a:path w="5778062" h="5778062">
                <a:moveTo>
                  <a:pt x="0" y="0"/>
                </a:moveTo>
                <a:lnTo>
                  <a:pt x="5778062" y="0"/>
                </a:lnTo>
                <a:lnTo>
                  <a:pt x="5778062" y="5778062"/>
                </a:lnTo>
                <a:lnTo>
                  <a:pt x="0" y="577806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8045922" y="206182"/>
            <a:ext cx="9810092" cy="2386968"/>
          </a:xfrm>
          <a:prstGeom prst="rect">
            <a:avLst/>
          </a:prstGeom>
        </p:spPr>
        <p:txBody>
          <a:bodyPr lIns="0" tIns="0" rIns="0" bIns="0" rtlCol="0" anchor="t">
            <a:spAutoFit/>
          </a:bodyPr>
          <a:lstStyle/>
          <a:p>
            <a:pPr marL="0" lvl="0" indent="0" algn="ctr">
              <a:lnSpc>
                <a:spcPts val="9659"/>
              </a:lnSpc>
            </a:pPr>
            <a:r>
              <a:rPr lang="en-US" sz="6899">
                <a:solidFill>
                  <a:srgbClr val="476085"/>
                </a:solidFill>
                <a:latin typeface="League Spartan"/>
              </a:rPr>
              <a:t>Career Development Journey</a:t>
            </a:r>
          </a:p>
        </p:txBody>
      </p:sp>
      <p:sp>
        <p:nvSpPr>
          <p:cNvPr id="6" name="TextBox 6"/>
          <p:cNvSpPr txBox="1"/>
          <p:nvPr/>
        </p:nvSpPr>
        <p:spPr>
          <a:xfrm>
            <a:off x="8723839" y="4157318"/>
            <a:ext cx="8115300" cy="1487805"/>
          </a:xfrm>
          <a:prstGeom prst="rect">
            <a:avLst/>
          </a:prstGeom>
        </p:spPr>
        <p:txBody>
          <a:bodyPr lIns="0" tIns="0" rIns="0" bIns="0" rtlCol="0" anchor="t">
            <a:spAutoFit/>
          </a:bodyPr>
          <a:lstStyle/>
          <a:p>
            <a:pPr marL="582928" lvl="1" indent="-291464" algn="l">
              <a:lnSpc>
                <a:spcPts val="4049"/>
              </a:lnSpc>
              <a:buFont typeface="Arial"/>
              <a:buChar char="•"/>
            </a:pPr>
            <a:r>
              <a:rPr lang="en-US" sz="2699">
                <a:solidFill>
                  <a:srgbClr val="FFFFFF"/>
                </a:solidFill>
                <a:latin typeface="Libre Baskerville"/>
              </a:rPr>
              <a:t>High School GPA</a:t>
            </a:r>
          </a:p>
          <a:p>
            <a:pPr marL="582928" lvl="1" indent="-291464" algn="l">
              <a:lnSpc>
                <a:spcPts val="4049"/>
              </a:lnSpc>
              <a:buFont typeface="Arial"/>
              <a:buChar char="•"/>
            </a:pPr>
            <a:r>
              <a:rPr lang="en-US" sz="2699">
                <a:solidFill>
                  <a:srgbClr val="FFFFFF"/>
                </a:solidFill>
                <a:latin typeface="Libre Baskerville"/>
              </a:rPr>
              <a:t>Involvement in extracurricular activities</a:t>
            </a:r>
          </a:p>
          <a:p>
            <a:pPr marL="582928" lvl="1" indent="-291464" algn="l">
              <a:lnSpc>
                <a:spcPts val="4049"/>
              </a:lnSpc>
              <a:buFont typeface="Arial"/>
              <a:buChar char="•"/>
            </a:pPr>
            <a:r>
              <a:rPr lang="en-US" sz="2699">
                <a:solidFill>
                  <a:srgbClr val="FFFFFF"/>
                </a:solidFill>
                <a:latin typeface="Libre Baskerville"/>
              </a:rPr>
              <a:t>Undecided major at Chapman University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TextBox 2"/>
          <p:cNvSpPr txBox="1"/>
          <p:nvPr/>
        </p:nvSpPr>
        <p:spPr>
          <a:xfrm>
            <a:off x="601010" y="675003"/>
            <a:ext cx="8008208" cy="3171825"/>
          </a:xfrm>
          <a:prstGeom prst="rect">
            <a:avLst/>
          </a:prstGeom>
        </p:spPr>
        <p:txBody>
          <a:bodyPr lIns="0" tIns="0" rIns="0" bIns="0" rtlCol="0" anchor="t">
            <a:spAutoFit/>
          </a:bodyPr>
          <a:lstStyle/>
          <a:p>
            <a:pPr marL="0" lvl="0" indent="0" algn="l">
              <a:lnSpc>
                <a:spcPts val="8399"/>
              </a:lnSpc>
            </a:pPr>
            <a:r>
              <a:rPr lang="en-US" sz="6999">
                <a:solidFill>
                  <a:srgbClr val="476085"/>
                </a:solidFill>
                <a:latin typeface="League Spartan"/>
              </a:rPr>
              <a:t>Reasons for Seeking Career Counseling</a:t>
            </a:r>
          </a:p>
        </p:txBody>
      </p:sp>
      <p:sp>
        <p:nvSpPr>
          <p:cNvPr id="3" name="TextBox 3"/>
          <p:cNvSpPr txBox="1"/>
          <p:nvPr/>
        </p:nvSpPr>
        <p:spPr>
          <a:xfrm>
            <a:off x="6446058" y="4610100"/>
            <a:ext cx="6295335" cy="1019175"/>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FFFFFF"/>
                </a:solidFill>
                <a:latin typeface="Libre Baskerville"/>
              </a:rPr>
              <a:t>External</a:t>
            </a:r>
          </a:p>
          <a:p>
            <a:pPr marL="647698" lvl="1" indent="-323849" algn="l">
              <a:lnSpc>
                <a:spcPts val="4199"/>
              </a:lnSpc>
              <a:buFont typeface="Arial"/>
              <a:buChar char="•"/>
            </a:pPr>
            <a:r>
              <a:rPr lang="en-US" sz="2999">
                <a:solidFill>
                  <a:srgbClr val="FFFFFF"/>
                </a:solidFill>
                <a:latin typeface="Libre Baskerville"/>
              </a:rPr>
              <a:t>Internal</a:t>
            </a:r>
          </a:p>
        </p:txBody>
      </p:sp>
      <p:sp>
        <p:nvSpPr>
          <p:cNvPr id="4" name="AutoShape 4"/>
          <p:cNvSpPr/>
          <p:nvPr/>
        </p:nvSpPr>
        <p:spPr>
          <a:xfrm>
            <a:off x="0" y="9479774"/>
            <a:ext cx="18288000" cy="809280"/>
          </a:xfrm>
          <a:prstGeom prst="rect">
            <a:avLst/>
          </a:prstGeom>
          <a:solidFill>
            <a:srgbClr val="33292A"/>
          </a:solidFill>
        </p:spPr>
        <p:txBody>
          <a:bodyPr/>
          <a:lstStyle/>
          <a:p>
            <a:endParaRPr lang="en-US" dirty="0">
              <a:solidFill>
                <a:schemeClr val="bg2"/>
              </a:solidFill>
              <a:highlight>
                <a:srgbClr val="C0C0C0"/>
              </a:highlight>
            </a:endParaRPr>
          </a:p>
        </p:txBody>
      </p:sp>
      <p:sp>
        <p:nvSpPr>
          <p:cNvPr id="5" name="Freeform 5"/>
          <p:cNvSpPr/>
          <p:nvPr/>
        </p:nvSpPr>
        <p:spPr>
          <a:xfrm>
            <a:off x="0" y="6966295"/>
            <a:ext cx="18288000" cy="2513479"/>
          </a:xfrm>
          <a:custGeom>
            <a:avLst/>
            <a:gdLst/>
            <a:ahLst/>
            <a:cxnLst/>
            <a:rect l="l" t="t" r="r" b="b"/>
            <a:pathLst>
              <a:path w="18288000" h="2513479">
                <a:moveTo>
                  <a:pt x="0" y="0"/>
                </a:moveTo>
                <a:lnTo>
                  <a:pt x="18288000" y="0"/>
                </a:lnTo>
                <a:lnTo>
                  <a:pt x="18288000" y="2513479"/>
                </a:lnTo>
                <a:lnTo>
                  <a:pt x="0" y="2513479"/>
                </a:lnTo>
                <a:lnTo>
                  <a:pt x="0" y="0"/>
                </a:lnTo>
                <a:close/>
              </a:path>
            </a:pathLst>
          </a:custGeom>
          <a:blipFill>
            <a:blip r:embed="rId3"/>
            <a:stretch>
              <a:fillRect t="-338332" b="-45519"/>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TextBox 2"/>
          <p:cNvSpPr txBox="1"/>
          <p:nvPr/>
        </p:nvSpPr>
        <p:spPr>
          <a:xfrm>
            <a:off x="1028700" y="1685019"/>
            <a:ext cx="9288787" cy="2114550"/>
          </a:xfrm>
          <a:prstGeom prst="rect">
            <a:avLst/>
          </a:prstGeom>
        </p:spPr>
        <p:txBody>
          <a:bodyPr lIns="0" tIns="0" rIns="0" bIns="0" rtlCol="0" anchor="t">
            <a:spAutoFit/>
          </a:bodyPr>
          <a:lstStyle/>
          <a:p>
            <a:pPr marL="0" lvl="0" indent="0" algn="l">
              <a:lnSpc>
                <a:spcPts val="8399"/>
              </a:lnSpc>
            </a:pPr>
            <a:r>
              <a:rPr lang="en-US" sz="6999">
                <a:solidFill>
                  <a:srgbClr val="476085"/>
                </a:solidFill>
                <a:latin typeface="League Spartan"/>
              </a:rPr>
              <a:t>Unique Problems and Situations</a:t>
            </a:r>
          </a:p>
        </p:txBody>
      </p:sp>
      <p:sp>
        <p:nvSpPr>
          <p:cNvPr id="3" name="TextBox 3"/>
          <p:cNvSpPr txBox="1"/>
          <p:nvPr/>
        </p:nvSpPr>
        <p:spPr>
          <a:xfrm>
            <a:off x="2911870" y="5076825"/>
            <a:ext cx="6614311" cy="1424940"/>
          </a:xfrm>
          <a:prstGeom prst="rect">
            <a:avLst/>
          </a:prstGeom>
        </p:spPr>
        <p:txBody>
          <a:bodyPr lIns="0" tIns="0" rIns="0" bIns="0" rtlCol="0" anchor="t">
            <a:spAutoFit/>
          </a:bodyPr>
          <a:lstStyle/>
          <a:p>
            <a:pPr marL="561339" lvl="1" indent="-280669" algn="l">
              <a:lnSpc>
                <a:spcPts val="3899"/>
              </a:lnSpc>
              <a:buFont typeface="Arial"/>
              <a:buChar char="•"/>
            </a:pPr>
            <a:r>
              <a:rPr lang="en-US" sz="2599">
                <a:solidFill>
                  <a:srgbClr val="FFFFFF"/>
                </a:solidFill>
                <a:latin typeface="Libre Baskerville"/>
              </a:rPr>
              <a:t>Mental Health Concerns</a:t>
            </a:r>
          </a:p>
          <a:p>
            <a:pPr marL="561339" lvl="1" indent="-280669" algn="l">
              <a:lnSpc>
                <a:spcPts val="3899"/>
              </a:lnSpc>
              <a:buFont typeface="Arial"/>
              <a:buChar char="•"/>
            </a:pPr>
            <a:r>
              <a:rPr lang="en-US" sz="2599">
                <a:solidFill>
                  <a:srgbClr val="FFFFFF"/>
                </a:solidFill>
                <a:latin typeface="Libre Baskerville"/>
              </a:rPr>
              <a:t>Cultural Considerations</a:t>
            </a:r>
          </a:p>
          <a:p>
            <a:pPr marL="561339" lvl="1" indent="-280669" algn="l">
              <a:lnSpc>
                <a:spcPts val="3899"/>
              </a:lnSpc>
              <a:buFont typeface="Arial"/>
              <a:buChar char="•"/>
            </a:pPr>
            <a:r>
              <a:rPr lang="en-US" sz="2599">
                <a:solidFill>
                  <a:srgbClr val="FFFFFF"/>
                </a:solidFill>
                <a:latin typeface="Libre Baskerville"/>
              </a:rPr>
              <a:t>Addressing Issues</a:t>
            </a:r>
          </a:p>
        </p:txBody>
      </p:sp>
      <p:sp>
        <p:nvSpPr>
          <p:cNvPr id="4" name="AutoShape 4"/>
          <p:cNvSpPr/>
          <p:nvPr/>
        </p:nvSpPr>
        <p:spPr>
          <a:xfrm>
            <a:off x="11679356" y="0"/>
            <a:ext cx="6608644" cy="10287000"/>
          </a:xfrm>
          <a:prstGeom prst="rect">
            <a:avLst/>
          </a:prstGeom>
          <a:solidFill>
            <a:srgbClr val="33292A"/>
          </a:solidFill>
        </p:spPr>
        <p:txBody>
          <a:bodyPr/>
          <a:lstStyle/>
          <a:p>
            <a:endParaRPr lang="en-US"/>
          </a:p>
        </p:txBody>
      </p:sp>
      <p:sp>
        <p:nvSpPr>
          <p:cNvPr id="5" name="Freeform 5"/>
          <p:cNvSpPr/>
          <p:nvPr/>
        </p:nvSpPr>
        <p:spPr>
          <a:xfrm>
            <a:off x="13511797" y="1685019"/>
            <a:ext cx="2962813" cy="3190008"/>
          </a:xfrm>
          <a:custGeom>
            <a:avLst/>
            <a:gdLst/>
            <a:ahLst/>
            <a:cxnLst/>
            <a:rect l="l" t="t" r="r" b="b"/>
            <a:pathLst>
              <a:path w="2962813" h="3190008">
                <a:moveTo>
                  <a:pt x="0" y="0"/>
                </a:moveTo>
                <a:lnTo>
                  <a:pt x="2962812" y="0"/>
                </a:lnTo>
                <a:lnTo>
                  <a:pt x="2962812" y="3190008"/>
                </a:lnTo>
                <a:lnTo>
                  <a:pt x="0" y="3190008"/>
                </a:lnTo>
                <a:lnTo>
                  <a:pt x="0" y="0"/>
                </a:lnTo>
                <a:close/>
              </a:path>
            </a:pathLst>
          </a:custGeom>
          <a:blipFill>
            <a:blip r:embed="rId3"/>
            <a:stretch>
              <a:fillRect l="-29952" r="-31954"/>
            </a:stretch>
          </a:blipFill>
        </p:spPr>
        <p:txBody>
          <a:bodyPr/>
          <a:lstStyle/>
          <a:p>
            <a:endParaRPr lang="en-US"/>
          </a:p>
        </p:txBody>
      </p:sp>
      <p:sp>
        <p:nvSpPr>
          <p:cNvPr id="6" name="Freeform 6"/>
          <p:cNvSpPr/>
          <p:nvPr/>
        </p:nvSpPr>
        <p:spPr>
          <a:xfrm>
            <a:off x="13511797" y="5411973"/>
            <a:ext cx="2962813" cy="3190008"/>
          </a:xfrm>
          <a:custGeom>
            <a:avLst/>
            <a:gdLst/>
            <a:ahLst/>
            <a:cxnLst/>
            <a:rect l="l" t="t" r="r" b="b"/>
            <a:pathLst>
              <a:path w="2962813" h="3190008">
                <a:moveTo>
                  <a:pt x="0" y="0"/>
                </a:moveTo>
                <a:lnTo>
                  <a:pt x="2962812" y="0"/>
                </a:lnTo>
                <a:lnTo>
                  <a:pt x="2962812" y="3190008"/>
                </a:lnTo>
                <a:lnTo>
                  <a:pt x="0" y="3190008"/>
                </a:lnTo>
                <a:lnTo>
                  <a:pt x="0" y="0"/>
                </a:lnTo>
                <a:close/>
              </a:path>
            </a:pathLst>
          </a:custGeom>
          <a:blipFill>
            <a:blip r:embed="rId4"/>
            <a:stretch>
              <a:fillRect l="-12627" r="-20295"/>
            </a:stretch>
          </a:blipFill>
        </p:spPr>
        <p:txBody>
          <a:bodyPr/>
          <a:lstStyle/>
          <a:p>
            <a:endParaRPr lang="en-US"/>
          </a:p>
        </p:txBody>
      </p:sp>
      <p:sp>
        <p:nvSpPr>
          <p:cNvPr id="7" name="AutoShape 7"/>
          <p:cNvSpPr/>
          <p:nvPr/>
        </p:nvSpPr>
        <p:spPr>
          <a:xfrm>
            <a:off x="4406726" y="4480658"/>
            <a:ext cx="2532733" cy="4763"/>
          </a:xfrm>
          <a:prstGeom prst="line">
            <a:avLst/>
          </a:prstGeom>
          <a:ln w="9525" cap="rnd">
            <a:solidFill>
              <a:srgbClr val="33292A"/>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Freeform 2"/>
          <p:cNvSpPr/>
          <p:nvPr/>
        </p:nvSpPr>
        <p:spPr>
          <a:xfrm>
            <a:off x="10431916" y="4003443"/>
            <a:ext cx="7165285" cy="5778062"/>
          </a:xfrm>
          <a:custGeom>
            <a:avLst/>
            <a:gdLst/>
            <a:ahLst/>
            <a:cxnLst/>
            <a:rect l="l" t="t" r="r" b="b"/>
            <a:pathLst>
              <a:path w="7165285" h="5778062">
                <a:moveTo>
                  <a:pt x="0" y="0"/>
                </a:moveTo>
                <a:lnTo>
                  <a:pt x="7165285" y="0"/>
                </a:lnTo>
                <a:lnTo>
                  <a:pt x="7165285" y="5778062"/>
                </a:lnTo>
                <a:lnTo>
                  <a:pt x="0" y="5778062"/>
                </a:lnTo>
                <a:lnTo>
                  <a:pt x="0" y="0"/>
                </a:lnTo>
                <a:close/>
              </a:path>
            </a:pathLst>
          </a:custGeom>
          <a:blipFill>
            <a:blip r:embed="rId3"/>
            <a:stretch>
              <a:fillRect t="-12004" b="-12004"/>
            </a:stretch>
          </a:blipFill>
        </p:spPr>
        <p:txBody>
          <a:bodyPr/>
          <a:lstStyle/>
          <a:p>
            <a:endParaRPr lang="en-US"/>
          </a:p>
        </p:txBody>
      </p:sp>
      <p:sp>
        <p:nvSpPr>
          <p:cNvPr id="3" name="TextBox 3"/>
          <p:cNvSpPr txBox="1"/>
          <p:nvPr/>
        </p:nvSpPr>
        <p:spPr>
          <a:xfrm>
            <a:off x="680576" y="701705"/>
            <a:ext cx="8463424" cy="3133725"/>
          </a:xfrm>
          <a:prstGeom prst="rect">
            <a:avLst/>
          </a:prstGeom>
        </p:spPr>
        <p:txBody>
          <a:bodyPr lIns="0" tIns="0" rIns="0" bIns="0" rtlCol="0" anchor="t">
            <a:spAutoFit/>
          </a:bodyPr>
          <a:lstStyle/>
          <a:p>
            <a:pPr marL="0" lvl="0" indent="0" algn="l">
              <a:lnSpc>
                <a:spcPts val="8280"/>
              </a:lnSpc>
            </a:pPr>
            <a:r>
              <a:rPr lang="en-US" sz="6900">
                <a:solidFill>
                  <a:srgbClr val="476085"/>
                </a:solidFill>
                <a:latin typeface="League Spartan"/>
              </a:rPr>
              <a:t>Overview of Hollands’s Career Theory</a:t>
            </a:r>
          </a:p>
        </p:txBody>
      </p:sp>
      <p:sp>
        <p:nvSpPr>
          <p:cNvPr id="4" name="TextBox 4"/>
          <p:cNvSpPr txBox="1"/>
          <p:nvPr/>
        </p:nvSpPr>
        <p:spPr>
          <a:xfrm>
            <a:off x="2881298" y="5558013"/>
            <a:ext cx="6262702" cy="1543050"/>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FFFFFF"/>
                </a:solidFill>
                <a:latin typeface="Libre Baskerville"/>
              </a:rPr>
              <a:t>Major Concepts</a:t>
            </a:r>
          </a:p>
          <a:p>
            <a:pPr marL="647698" lvl="1" indent="-323849" algn="l">
              <a:lnSpc>
                <a:spcPts val="4199"/>
              </a:lnSpc>
              <a:buFont typeface="Arial"/>
              <a:buChar char="•"/>
            </a:pPr>
            <a:r>
              <a:rPr lang="en-US" sz="2999">
                <a:solidFill>
                  <a:srgbClr val="FFFFFF"/>
                </a:solidFill>
                <a:latin typeface="Libre Baskerville"/>
              </a:rPr>
              <a:t>Career Choices</a:t>
            </a:r>
          </a:p>
          <a:p>
            <a:pPr marL="647698" lvl="1" indent="-323849" algn="l">
              <a:lnSpc>
                <a:spcPts val="4199"/>
              </a:lnSpc>
              <a:buFont typeface="Arial"/>
              <a:buChar char="•"/>
            </a:pPr>
            <a:r>
              <a:rPr lang="en-US" sz="2999">
                <a:solidFill>
                  <a:srgbClr val="FFFFFF"/>
                </a:solidFill>
                <a:latin typeface="Libre Baskerville"/>
              </a:rPr>
              <a:t>Compatibility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AutoShape 2"/>
          <p:cNvSpPr/>
          <p:nvPr/>
        </p:nvSpPr>
        <p:spPr>
          <a:xfrm rot="5400000">
            <a:off x="8186022" y="620704"/>
            <a:ext cx="1925481" cy="0"/>
          </a:xfrm>
          <a:prstGeom prst="line">
            <a:avLst/>
          </a:prstGeom>
          <a:ln w="9525" cap="rnd">
            <a:solidFill>
              <a:srgbClr val="33292A"/>
            </a:solidFill>
            <a:prstDash val="solid"/>
            <a:headEnd type="none" w="sm" len="sm"/>
            <a:tailEnd type="none" w="sm" len="sm"/>
          </a:ln>
        </p:spPr>
        <p:txBody>
          <a:bodyPr/>
          <a:lstStyle/>
          <a:p>
            <a:endParaRPr lang="en-US"/>
          </a:p>
        </p:txBody>
      </p:sp>
      <p:sp>
        <p:nvSpPr>
          <p:cNvPr id="3" name="Freeform 3"/>
          <p:cNvSpPr/>
          <p:nvPr/>
        </p:nvSpPr>
        <p:spPr>
          <a:xfrm>
            <a:off x="4763" y="7282381"/>
            <a:ext cx="18288000" cy="11269309"/>
          </a:xfrm>
          <a:custGeom>
            <a:avLst/>
            <a:gdLst/>
            <a:ahLst/>
            <a:cxnLst/>
            <a:rect l="l" t="t" r="r" b="b"/>
            <a:pathLst>
              <a:path w="18288000" h="11427424">
                <a:moveTo>
                  <a:pt x="0" y="0"/>
                </a:moveTo>
                <a:lnTo>
                  <a:pt x="18288000" y="0"/>
                </a:lnTo>
                <a:lnTo>
                  <a:pt x="18288000" y="11427424"/>
                </a:lnTo>
                <a:lnTo>
                  <a:pt x="0" y="11427424"/>
                </a:lnTo>
                <a:lnTo>
                  <a:pt x="0" y="0"/>
                </a:lnTo>
                <a:close/>
              </a:path>
            </a:pathLst>
          </a:custGeom>
          <a:blipFill>
            <a:blip r:embed="rId3"/>
            <a:stretch>
              <a:fillRect l="-1123" t="-3194" r="-1123" b="-60438"/>
            </a:stretch>
          </a:blipFill>
        </p:spPr>
        <p:txBody>
          <a:bodyPr/>
          <a:lstStyle/>
          <a:p>
            <a:endParaRPr lang="en-US"/>
          </a:p>
        </p:txBody>
      </p:sp>
      <p:sp>
        <p:nvSpPr>
          <p:cNvPr id="4" name="TextBox 4"/>
          <p:cNvSpPr txBox="1"/>
          <p:nvPr/>
        </p:nvSpPr>
        <p:spPr>
          <a:xfrm>
            <a:off x="2243442" y="556694"/>
            <a:ext cx="13801116" cy="2447925"/>
          </a:xfrm>
          <a:prstGeom prst="rect">
            <a:avLst/>
          </a:prstGeom>
        </p:spPr>
        <p:txBody>
          <a:bodyPr lIns="0" tIns="0" rIns="0" bIns="0" rtlCol="0" anchor="t">
            <a:spAutoFit/>
          </a:bodyPr>
          <a:lstStyle/>
          <a:p>
            <a:pPr marL="0" lvl="0" indent="0" algn="ctr">
              <a:lnSpc>
                <a:spcPts val="9600"/>
              </a:lnSpc>
            </a:pPr>
            <a:r>
              <a:rPr lang="en-US" sz="8000">
                <a:solidFill>
                  <a:srgbClr val="476085"/>
                </a:solidFill>
                <a:latin typeface="League Spartan"/>
              </a:rPr>
              <a:t>Applying Holland’s Theory to Li Mei’s Case</a:t>
            </a:r>
          </a:p>
        </p:txBody>
      </p:sp>
      <p:sp>
        <p:nvSpPr>
          <p:cNvPr id="5" name="TextBox 5"/>
          <p:cNvSpPr txBox="1"/>
          <p:nvPr/>
        </p:nvSpPr>
        <p:spPr>
          <a:xfrm>
            <a:off x="3898173" y="3850830"/>
            <a:ext cx="10999141" cy="1543050"/>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FFFFFF"/>
                </a:solidFill>
                <a:latin typeface="Libre Baskerville"/>
              </a:rPr>
              <a:t>Assess Li Mei’s personality type RIASEC model</a:t>
            </a:r>
          </a:p>
          <a:p>
            <a:pPr marL="647698" lvl="1" indent="-323849" algn="l">
              <a:lnSpc>
                <a:spcPts val="4199"/>
              </a:lnSpc>
              <a:buFont typeface="Arial"/>
              <a:buChar char="•"/>
            </a:pPr>
            <a:r>
              <a:rPr lang="en-US" sz="2999">
                <a:solidFill>
                  <a:srgbClr val="FFFFFF"/>
                </a:solidFill>
                <a:latin typeface="Libre Baskerville"/>
              </a:rPr>
              <a:t>Identify compatible careers</a:t>
            </a:r>
          </a:p>
          <a:p>
            <a:pPr marL="647698" lvl="1" indent="-323849" algn="l">
              <a:lnSpc>
                <a:spcPts val="4199"/>
              </a:lnSpc>
              <a:buFont typeface="Arial"/>
              <a:buChar char="•"/>
            </a:pPr>
            <a:r>
              <a:rPr lang="en-US" sz="2999">
                <a:solidFill>
                  <a:srgbClr val="FFFFFF"/>
                </a:solidFill>
                <a:latin typeface="Libre Baskerville"/>
              </a:rPr>
              <a:t>Decision-making skills/ Strategic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Freeform 2"/>
          <p:cNvSpPr/>
          <p:nvPr/>
        </p:nvSpPr>
        <p:spPr>
          <a:xfrm>
            <a:off x="-7500644" y="-8760884"/>
            <a:ext cx="18675205" cy="18675205"/>
          </a:xfrm>
          <a:custGeom>
            <a:avLst/>
            <a:gdLst/>
            <a:ahLst/>
            <a:cxnLst/>
            <a:rect l="l" t="t" r="r" b="b"/>
            <a:pathLst>
              <a:path w="18675205" h="18675205">
                <a:moveTo>
                  <a:pt x="0" y="0"/>
                </a:moveTo>
                <a:lnTo>
                  <a:pt x="18675205" y="0"/>
                </a:lnTo>
                <a:lnTo>
                  <a:pt x="18675205" y="18675205"/>
                </a:lnTo>
                <a:lnTo>
                  <a:pt x="0" y="18675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643394"/>
            <a:ext cx="7846587" cy="3908425"/>
          </a:xfrm>
          <a:prstGeom prst="rect">
            <a:avLst/>
          </a:prstGeom>
        </p:spPr>
        <p:txBody>
          <a:bodyPr lIns="0" tIns="0" rIns="0" bIns="0" rtlCol="0" anchor="t">
            <a:spAutoFit/>
          </a:bodyPr>
          <a:lstStyle/>
          <a:p>
            <a:pPr algn="ctr">
              <a:lnSpc>
                <a:spcPts val="7699"/>
              </a:lnSpc>
            </a:pPr>
            <a:r>
              <a:rPr lang="en-US" sz="6999">
                <a:solidFill>
                  <a:srgbClr val="476085"/>
                </a:solidFill>
                <a:latin typeface="League Spartan"/>
              </a:rPr>
              <a:t>Initial Assessment Information</a:t>
            </a:r>
          </a:p>
          <a:p>
            <a:pPr marL="0" lvl="0" indent="0" algn="ctr">
              <a:lnSpc>
                <a:spcPts val="7699"/>
              </a:lnSpc>
            </a:pPr>
            <a:endParaRPr lang="en-US" sz="6999">
              <a:solidFill>
                <a:srgbClr val="476085"/>
              </a:solidFill>
              <a:latin typeface="League Spartan"/>
            </a:endParaRPr>
          </a:p>
        </p:txBody>
      </p:sp>
      <p:sp>
        <p:nvSpPr>
          <p:cNvPr id="4" name="TextBox 4"/>
          <p:cNvSpPr txBox="1"/>
          <p:nvPr/>
        </p:nvSpPr>
        <p:spPr>
          <a:xfrm>
            <a:off x="9144000" y="4163120"/>
            <a:ext cx="7081741" cy="226758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Libre Baskerville"/>
              </a:rPr>
              <a:t>Academic history and performance</a:t>
            </a:r>
          </a:p>
          <a:p>
            <a:pPr marL="561339" lvl="1" indent="-280669" algn="l">
              <a:lnSpc>
                <a:spcPts val="3639"/>
              </a:lnSpc>
              <a:buFont typeface="Arial"/>
              <a:buChar char="•"/>
            </a:pPr>
            <a:r>
              <a:rPr lang="en-US" sz="2599">
                <a:solidFill>
                  <a:srgbClr val="FFFFFF"/>
                </a:solidFill>
                <a:latin typeface="Libre Baskerville"/>
              </a:rPr>
              <a:t>Interests and hobbies</a:t>
            </a:r>
          </a:p>
          <a:p>
            <a:pPr marL="561339" lvl="1" indent="-280669" algn="l">
              <a:lnSpc>
                <a:spcPts val="3639"/>
              </a:lnSpc>
              <a:buFont typeface="Arial"/>
              <a:buChar char="•"/>
            </a:pPr>
            <a:r>
              <a:rPr lang="en-US" sz="2599">
                <a:solidFill>
                  <a:srgbClr val="FFFFFF"/>
                </a:solidFill>
                <a:latin typeface="Libre Baskerville"/>
              </a:rPr>
              <a:t>Family background and expectations</a:t>
            </a:r>
          </a:p>
          <a:p>
            <a:pPr marL="561339" lvl="1" indent="-280669" algn="l">
              <a:lnSpc>
                <a:spcPts val="3639"/>
              </a:lnSpc>
              <a:buFont typeface="Arial"/>
              <a:buChar char="•"/>
            </a:pPr>
            <a:r>
              <a:rPr lang="en-US" sz="2599">
                <a:solidFill>
                  <a:srgbClr val="FFFFFF"/>
                </a:solidFill>
                <a:latin typeface="Libre Baskerville"/>
              </a:rPr>
              <a:t>Mental and physical health status</a:t>
            </a:r>
          </a:p>
          <a:p>
            <a:pPr marL="0" lvl="0" indent="0" algn="l">
              <a:lnSpc>
                <a:spcPts val="3639"/>
              </a:lnSpc>
            </a:pPr>
            <a:endParaRPr lang="en-US" sz="2599">
              <a:solidFill>
                <a:srgbClr val="FFFFFF"/>
              </a:solidFill>
              <a:latin typeface="Libre Baskerville"/>
            </a:endParaRPr>
          </a:p>
        </p:txBody>
      </p:sp>
      <p:sp>
        <p:nvSpPr>
          <p:cNvPr id="5" name="Freeform 5"/>
          <p:cNvSpPr/>
          <p:nvPr/>
        </p:nvSpPr>
        <p:spPr>
          <a:xfrm>
            <a:off x="1923182" y="5059988"/>
            <a:ext cx="5310524" cy="5310524"/>
          </a:xfrm>
          <a:custGeom>
            <a:avLst/>
            <a:gdLst/>
            <a:ahLst/>
            <a:cxnLst/>
            <a:rect l="l" t="t" r="r" b="b"/>
            <a:pathLst>
              <a:path w="5310524" h="5310524">
                <a:moveTo>
                  <a:pt x="0" y="0"/>
                </a:moveTo>
                <a:lnTo>
                  <a:pt x="5310524" y="0"/>
                </a:lnTo>
                <a:lnTo>
                  <a:pt x="5310524" y="5310524"/>
                </a:lnTo>
                <a:lnTo>
                  <a:pt x="0" y="5310524"/>
                </a:lnTo>
                <a:lnTo>
                  <a:pt x="0" y="0"/>
                </a:lnTo>
                <a:close/>
              </a:path>
            </a:pathLst>
          </a:custGeom>
          <a:blipFill>
            <a:blip r:embed="rId5"/>
            <a:stretch>
              <a:fillRect t="-3196" b="3196"/>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7B59"/>
        </a:solidFill>
        <a:effectLst/>
      </p:bgPr>
    </p:bg>
    <p:spTree>
      <p:nvGrpSpPr>
        <p:cNvPr id="1" name=""/>
        <p:cNvGrpSpPr/>
        <p:nvPr/>
      </p:nvGrpSpPr>
      <p:grpSpPr>
        <a:xfrm>
          <a:off x="0" y="0"/>
          <a:ext cx="0" cy="0"/>
          <a:chOff x="0" y="0"/>
          <a:chExt cx="0" cy="0"/>
        </a:xfrm>
      </p:grpSpPr>
      <p:sp>
        <p:nvSpPr>
          <p:cNvPr id="2" name="Freeform 2"/>
          <p:cNvSpPr/>
          <p:nvPr/>
        </p:nvSpPr>
        <p:spPr>
          <a:xfrm>
            <a:off x="0" y="7129803"/>
            <a:ext cx="18288000" cy="4256994"/>
          </a:xfrm>
          <a:custGeom>
            <a:avLst/>
            <a:gdLst/>
            <a:ahLst/>
            <a:cxnLst/>
            <a:rect l="l" t="t" r="r" b="b"/>
            <a:pathLst>
              <a:path w="18288000" h="4256994">
                <a:moveTo>
                  <a:pt x="0" y="0"/>
                </a:moveTo>
                <a:lnTo>
                  <a:pt x="18288000" y="0"/>
                </a:lnTo>
                <a:lnTo>
                  <a:pt x="18288000" y="4256994"/>
                </a:lnTo>
                <a:lnTo>
                  <a:pt x="0" y="4256994"/>
                </a:lnTo>
                <a:lnTo>
                  <a:pt x="0" y="0"/>
                </a:lnTo>
                <a:close/>
              </a:path>
            </a:pathLst>
          </a:custGeom>
          <a:blipFill>
            <a:blip r:embed="rId3"/>
            <a:stretch>
              <a:fillRect t="-324047" b="-5551"/>
            </a:stretch>
          </a:blipFill>
        </p:spPr>
        <p:txBody>
          <a:bodyPr/>
          <a:lstStyle/>
          <a:p>
            <a:endParaRPr lang="en-US"/>
          </a:p>
        </p:txBody>
      </p:sp>
      <p:sp>
        <p:nvSpPr>
          <p:cNvPr id="3" name="TextBox 3"/>
          <p:cNvSpPr txBox="1"/>
          <p:nvPr/>
        </p:nvSpPr>
        <p:spPr>
          <a:xfrm>
            <a:off x="1028700" y="1192321"/>
            <a:ext cx="15564291" cy="2386965"/>
          </a:xfrm>
          <a:prstGeom prst="rect">
            <a:avLst/>
          </a:prstGeom>
        </p:spPr>
        <p:txBody>
          <a:bodyPr lIns="0" tIns="0" rIns="0" bIns="0" rtlCol="0" anchor="t">
            <a:spAutoFit/>
          </a:bodyPr>
          <a:lstStyle/>
          <a:p>
            <a:pPr marL="0" lvl="0" indent="0" algn="ctr">
              <a:lnSpc>
                <a:spcPts val="9660"/>
              </a:lnSpc>
              <a:spcBef>
                <a:spcPct val="0"/>
              </a:spcBef>
            </a:pPr>
            <a:r>
              <a:rPr lang="en-US" sz="6900">
                <a:solidFill>
                  <a:srgbClr val="476085"/>
                </a:solidFill>
                <a:latin typeface="League Spartan"/>
              </a:rPr>
              <a:t>Steps in the Career Development Process</a:t>
            </a:r>
          </a:p>
        </p:txBody>
      </p:sp>
      <p:sp>
        <p:nvSpPr>
          <p:cNvPr id="4" name="TextBox 4"/>
          <p:cNvSpPr txBox="1"/>
          <p:nvPr/>
        </p:nvSpPr>
        <p:spPr>
          <a:xfrm>
            <a:off x="3258003" y="4196940"/>
            <a:ext cx="11105685" cy="2267585"/>
          </a:xfrm>
          <a:prstGeom prst="rect">
            <a:avLst/>
          </a:prstGeom>
        </p:spPr>
        <p:txBody>
          <a:bodyPr lIns="0" tIns="0" rIns="0" bIns="0" rtlCol="0" anchor="t">
            <a:spAutoFit/>
          </a:bodyPr>
          <a:lstStyle/>
          <a:p>
            <a:pPr marL="561339" lvl="1" indent="-280669" algn="l">
              <a:lnSpc>
                <a:spcPts val="3639"/>
              </a:lnSpc>
              <a:buFont typeface="Arial"/>
              <a:buChar char="•"/>
            </a:pPr>
            <a:r>
              <a:rPr lang="en-US" sz="2599">
                <a:solidFill>
                  <a:srgbClr val="FFFFFF"/>
                </a:solidFill>
                <a:latin typeface="Libre Baskerville"/>
              </a:rPr>
              <a:t>Initial assessment and goal-setting</a:t>
            </a:r>
          </a:p>
          <a:p>
            <a:pPr marL="561339" lvl="1" indent="-280669" algn="l">
              <a:lnSpc>
                <a:spcPts val="3639"/>
              </a:lnSpc>
              <a:spcBef>
                <a:spcPct val="0"/>
              </a:spcBef>
              <a:buFont typeface="Arial"/>
              <a:buChar char="•"/>
            </a:pPr>
            <a:r>
              <a:rPr lang="en-US" sz="2599">
                <a:solidFill>
                  <a:srgbClr val="FFFFFF"/>
                </a:solidFill>
                <a:latin typeface="Libre Baskerville"/>
              </a:rPr>
              <a:t>Exploration of career options</a:t>
            </a:r>
          </a:p>
          <a:p>
            <a:pPr marL="561339" lvl="1" indent="-280669" algn="l">
              <a:lnSpc>
                <a:spcPts val="3639"/>
              </a:lnSpc>
              <a:spcBef>
                <a:spcPct val="0"/>
              </a:spcBef>
              <a:buFont typeface="Arial"/>
              <a:buChar char="•"/>
            </a:pPr>
            <a:r>
              <a:rPr lang="en-US" sz="2599">
                <a:solidFill>
                  <a:srgbClr val="FFFFFF"/>
                </a:solidFill>
                <a:latin typeface="Libre Baskerville"/>
              </a:rPr>
              <a:t>Skill development and self-efficacy building</a:t>
            </a:r>
          </a:p>
          <a:p>
            <a:pPr marL="561339" lvl="1" indent="-280669" algn="l">
              <a:lnSpc>
                <a:spcPts val="3639"/>
              </a:lnSpc>
              <a:spcBef>
                <a:spcPct val="0"/>
              </a:spcBef>
              <a:buFont typeface="Arial"/>
              <a:buChar char="•"/>
            </a:pPr>
            <a:r>
              <a:rPr lang="en-US" sz="2599">
                <a:solidFill>
                  <a:srgbClr val="FFFFFF"/>
                </a:solidFill>
                <a:latin typeface="Libre Baskerville"/>
              </a:rPr>
              <a:t>Decision-making and action planning</a:t>
            </a:r>
          </a:p>
          <a:p>
            <a:pPr marL="0" lvl="0" indent="0" algn="l">
              <a:lnSpc>
                <a:spcPts val="3639"/>
              </a:lnSpc>
              <a:spcBef>
                <a:spcPct val="0"/>
              </a:spcBef>
            </a:pPr>
            <a:endParaRPr lang="en-US" sz="2599">
              <a:solidFill>
                <a:srgbClr val="FFFFFF"/>
              </a:solidFill>
              <a:latin typeface="Libre Baskervill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1515</TotalTime>
  <Words>1727</Words>
  <Application>Microsoft Office PowerPoint</Application>
  <PresentationFormat>Custom</PresentationFormat>
  <Paragraphs>84</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Libre Baskerville</vt:lpstr>
      <vt:lpstr>Libre Baskerville Italics</vt:lpstr>
      <vt:lpstr>League Spartan</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Counseling Presentation</dc:title>
  <dc:creator>Thigpen, Marcus</dc:creator>
  <cp:lastModifiedBy>Thigpen, Marcus</cp:lastModifiedBy>
  <cp:revision>2</cp:revision>
  <dcterms:created xsi:type="dcterms:W3CDTF">2006-08-16T00:00:00Z</dcterms:created>
  <dcterms:modified xsi:type="dcterms:W3CDTF">2024-06-24T15:13:16Z</dcterms:modified>
  <dc:identifier>DAGIxyIO1WE</dc:identifier>
</cp:coreProperties>
</file>